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 id="2147484190" r:id="rId6"/>
  </p:sldMasterIdLst>
  <p:notesMasterIdLst>
    <p:notesMasterId r:id="rId81"/>
  </p:notesMasterIdLst>
  <p:sldIdLst>
    <p:sldId id="256" r:id="rId7"/>
    <p:sldId id="8422" r:id="rId8"/>
    <p:sldId id="8414" r:id="rId9"/>
    <p:sldId id="4311" r:id="rId10"/>
    <p:sldId id="8402" r:id="rId11"/>
    <p:sldId id="8416" r:id="rId12"/>
    <p:sldId id="8404" r:id="rId13"/>
    <p:sldId id="260" r:id="rId14"/>
    <p:sldId id="261" r:id="rId15"/>
    <p:sldId id="1795" r:id="rId16"/>
    <p:sldId id="8405" r:id="rId17"/>
    <p:sldId id="8399" r:id="rId18"/>
    <p:sldId id="8401" r:id="rId19"/>
    <p:sldId id="1623" r:id="rId20"/>
    <p:sldId id="1624" r:id="rId21"/>
    <p:sldId id="1625" r:id="rId22"/>
    <p:sldId id="1542" r:id="rId23"/>
    <p:sldId id="8411" r:id="rId24"/>
    <p:sldId id="8378" r:id="rId25"/>
    <p:sldId id="8420" r:id="rId26"/>
    <p:sldId id="8421" r:id="rId27"/>
    <p:sldId id="8406" r:id="rId28"/>
    <p:sldId id="1587" r:id="rId29"/>
    <p:sldId id="8383" r:id="rId30"/>
    <p:sldId id="850" r:id="rId31"/>
    <p:sldId id="2504" r:id="rId32"/>
    <p:sldId id="314" r:id="rId33"/>
    <p:sldId id="8380" r:id="rId34"/>
    <p:sldId id="8408" r:id="rId35"/>
    <p:sldId id="359" r:id="rId36"/>
    <p:sldId id="8397" r:id="rId37"/>
    <p:sldId id="1886" r:id="rId38"/>
    <p:sldId id="8413" r:id="rId39"/>
    <p:sldId id="8412" r:id="rId40"/>
    <p:sldId id="8417" r:id="rId41"/>
    <p:sldId id="8403" r:id="rId42"/>
    <p:sldId id="8410" r:id="rId43"/>
    <p:sldId id="361" r:id="rId44"/>
    <p:sldId id="513" r:id="rId45"/>
    <p:sldId id="516" r:id="rId46"/>
    <p:sldId id="8392" r:id="rId47"/>
    <p:sldId id="8389" r:id="rId48"/>
    <p:sldId id="8390" r:id="rId49"/>
    <p:sldId id="8388" r:id="rId50"/>
    <p:sldId id="8381" r:id="rId51"/>
    <p:sldId id="8407" r:id="rId52"/>
    <p:sldId id="2507" r:id="rId53"/>
    <p:sldId id="8418" r:id="rId54"/>
    <p:sldId id="2499" r:id="rId55"/>
    <p:sldId id="1713" r:id="rId56"/>
    <p:sldId id="4323" r:id="rId57"/>
    <p:sldId id="4348" r:id="rId58"/>
    <p:sldId id="8391" r:id="rId59"/>
    <p:sldId id="620" r:id="rId60"/>
    <p:sldId id="621" r:id="rId61"/>
    <p:sldId id="622" r:id="rId62"/>
    <p:sldId id="8419" r:id="rId63"/>
    <p:sldId id="623" r:id="rId64"/>
    <p:sldId id="1868" r:id="rId65"/>
    <p:sldId id="1867" r:id="rId66"/>
    <p:sldId id="633" r:id="rId67"/>
    <p:sldId id="632" r:id="rId68"/>
    <p:sldId id="8394" r:id="rId69"/>
    <p:sldId id="8387" r:id="rId70"/>
    <p:sldId id="362" r:id="rId71"/>
    <p:sldId id="8393" r:id="rId72"/>
    <p:sldId id="366" r:id="rId73"/>
    <p:sldId id="8415" r:id="rId74"/>
    <p:sldId id="2515" r:id="rId75"/>
    <p:sldId id="1987" r:id="rId76"/>
    <p:sldId id="2517" r:id="rId77"/>
    <p:sldId id="8379" r:id="rId78"/>
    <p:sldId id="581" r:id="rId79"/>
    <p:sldId id="1611" r:id="rId80"/>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A0B4A14-7F6D-4728-80C5-61C7FF281B6F}">
          <p14:sldIdLst>
            <p14:sldId id="256"/>
            <p14:sldId id="8422"/>
            <p14:sldId id="8414"/>
          </p14:sldIdLst>
        </p14:section>
        <p14:section name="What is Xamarin" id="{B2C04325-0641-4046-8901-433C028AAA8C}">
          <p14:sldIdLst>
            <p14:sldId id="4311"/>
            <p14:sldId id="8402"/>
            <p14:sldId id="8416"/>
            <p14:sldId id="8404"/>
            <p14:sldId id="260"/>
            <p14:sldId id="261"/>
            <p14:sldId id="1795"/>
            <p14:sldId id="8405"/>
            <p14:sldId id="8399"/>
            <p14:sldId id="8401"/>
            <p14:sldId id="1623"/>
            <p14:sldId id="1624"/>
            <p14:sldId id="1625"/>
            <p14:sldId id="1542"/>
            <p14:sldId id="8411"/>
            <p14:sldId id="8378"/>
            <p14:sldId id="8420"/>
            <p14:sldId id="8421"/>
          </p14:sldIdLst>
        </p14:section>
        <p14:section name=".NET" id="{D9BB3895-57B9-47BE-B788-BD0A4DFA05AD}">
          <p14:sldIdLst>
            <p14:sldId id="8406"/>
            <p14:sldId id="1587"/>
            <p14:sldId id="8383"/>
            <p14:sldId id="850"/>
            <p14:sldId id="2504"/>
            <p14:sldId id="314"/>
            <p14:sldId id="8380"/>
          </p14:sldIdLst>
        </p14:section>
        <p14:section name="Under the Hood" id="{3BB9FCDE-2A14-444D-9E01-A9DEB9696C98}">
          <p14:sldIdLst>
            <p14:sldId id="8408"/>
            <p14:sldId id="359"/>
            <p14:sldId id="8397"/>
            <p14:sldId id="1886"/>
            <p14:sldId id="8413"/>
            <p14:sldId id="8412"/>
            <p14:sldId id="8417"/>
            <p14:sldId id="8403"/>
            <p14:sldId id="8410"/>
            <p14:sldId id="361"/>
            <p14:sldId id="513"/>
            <p14:sldId id="516"/>
          </p14:sldIdLst>
        </p14:section>
        <p14:section name="Tooling &amp; Integration" id="{6058E4F1-2F74-460E-8EE7-097413CC2249}">
          <p14:sldIdLst>
            <p14:sldId id="8392"/>
            <p14:sldId id="8389"/>
            <p14:sldId id="8390"/>
            <p14:sldId id="8388"/>
            <p14:sldId id="8381"/>
            <p14:sldId id="8407"/>
            <p14:sldId id="2507"/>
            <p14:sldId id="8418"/>
            <p14:sldId id="2499"/>
            <p14:sldId id="1713"/>
            <p14:sldId id="4323"/>
            <p14:sldId id="4348"/>
          </p14:sldIdLst>
        </p14:section>
        <p14:section name="Xamarin.Forms Overview" id="{472BAAF9-B129-44CE-9227-E4AE1F240F2A}">
          <p14:sldIdLst>
            <p14:sldId id="8391"/>
            <p14:sldId id="620"/>
            <p14:sldId id="621"/>
            <p14:sldId id="622"/>
            <p14:sldId id="8419"/>
            <p14:sldId id="623"/>
            <p14:sldId id="1868"/>
            <p14:sldId id="1867"/>
            <p14:sldId id="633"/>
            <p14:sldId id="632"/>
          </p14:sldIdLst>
        </p14:section>
        <p14:section name="Xamarin &amp; Visual Studio" id="{BB5D9F48-4BE5-411C-9B9E-E8642DED5F3E}">
          <p14:sldIdLst>
            <p14:sldId id="8394"/>
            <p14:sldId id="8387"/>
            <p14:sldId id="362"/>
            <p14:sldId id="8393"/>
            <p14:sldId id="366"/>
            <p14:sldId id="8415"/>
            <p14:sldId id="2515"/>
            <p14:sldId id="1987"/>
            <p14:sldId id="2517"/>
          </p14:sldIdLst>
        </p14:section>
        <p14:section name="Wrap Up" id="{8CDB7639-2628-4B01-BF47-64DB39C4F057}">
          <p14:sldIdLst>
            <p14:sldId id="8379"/>
            <p14:sldId id="581"/>
            <p14:sldId id="16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113046"/>
    <a:srgbClr val="F6F6F6"/>
    <a:srgbClr val="3498DB"/>
    <a:srgbClr val="FFFFFF"/>
    <a:srgbClr val="F8F8F8"/>
    <a:srgbClr val="004880"/>
    <a:srgbClr val="0079D6"/>
    <a:srgbClr val="77D065"/>
    <a:srgbClr val="B45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23" autoAdjust="0"/>
    <p:restoredTop sz="87315" autoAdjust="0"/>
  </p:normalViewPr>
  <p:slideViewPr>
    <p:cSldViewPr snapToGrid="0">
      <p:cViewPr varScale="1">
        <p:scale>
          <a:sx n="108" d="100"/>
          <a:sy n="108" d="100"/>
        </p:scale>
        <p:origin x="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commentAuthors" Target="commentAuthors.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spPr>
            <a:solidFill>
              <a:srgbClr val="512BD4"/>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Community Accepted PRs</c:v>
                      </c:pt>
                    </c:strCache>
                  </c:strRef>
                </c15:tx>
              </c15:filteredSeriesTitle>
            </c:ext>
            <c:ext xmlns:c15="http://schemas.microsoft.com/office/drawing/2012/chart" uri="{02D57815-91ED-43cb-92C2-25804820EDAC}">
              <c15:filteredCategoryTitle>
                <c15:cat>
                  <c:numRef>
                    <c:extLst>
                      <c:ext uri="{02D57815-91ED-43cb-92C2-25804820EDAC}">
                        <c15:formulaRef>
                          <c15:sqref>Sheet1!$A$2:$A$41</c15:sqref>
                        </c15:formulaRef>
                      </c:ext>
                    </c:extLst>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15:cat>
              </c15:filteredCategoryTitle>
            </c:ext>
            <c:ext xmlns:c16="http://schemas.microsoft.com/office/drawing/2014/chart" uri="{C3380CC4-5D6E-409C-BE32-E72D297353CC}">
              <c16:uniqueId val="{00000000-13C3-4548-AE9A-AFE5726D8943}"/>
            </c:ext>
          </c:extLst>
        </c:ser>
        <c:dLbls>
          <c:showLegendKey val="0"/>
          <c:showVal val="0"/>
          <c:showCatName val="0"/>
          <c:showSerName val="0"/>
          <c:showPercent val="0"/>
          <c:showBubbleSize val="0"/>
        </c:dLbls>
        <c:gapWidth val="100"/>
        <c:overlap val="-24"/>
        <c:axId val="468717760"/>
        <c:axId val="468718416"/>
      </c:barChart>
      <c:catAx>
        <c:axId val="468717760"/>
        <c:scaling>
          <c:orientation val="minMax"/>
        </c:scaling>
        <c:delete val="1"/>
        <c:axPos val="b"/>
        <c:numFmt formatCode="[$-409]mmm\-yy;@" sourceLinked="1"/>
        <c:majorTickMark val="out"/>
        <c:minorTickMark val="none"/>
        <c:tickLblPos val="nextTo"/>
        <c:crossAx val="468718416"/>
        <c:crosses val="autoZero"/>
        <c:auto val="1"/>
        <c:lblAlgn val="ctr"/>
        <c:lblOffset val="100"/>
        <c:noMultiLvlLbl val="1"/>
      </c:cat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Xamarin has a goal of delivering on these for core principals. Each of them are exactly what developers need to be super productive. Let’s walk through how Xamarin does this.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it is with it’s unique application architecture. In fact it is the .NET architecture itself. You decided what platforms you want your apps to run on, we call them head projects. </a:t>
            </a:r>
          </a:p>
          <a:p>
            <a:endParaRPr lang="en-US" dirty="0"/>
          </a:p>
          <a:p>
            <a:r>
              <a:rPr lang="en-US" dirty="0"/>
              <a:t>You can access all of the native APIs for each and share a bulk of the C# logic. Here we see business logic, platform APIs, and user interfaces. This can scale to a lot or a little based on what you are trying to achieve. So how exactly does this work?</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10/30/2019 11:10 AM</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13</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0079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.NET and Window development we always had the .NET Framework which offers tons of APIs for developers to use. When you want to target desktop or web, you download a SDK and get platform APIs.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10/30/2019 11:10 AM</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42433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the Xamarin platform does for iOS, Android, macOS, </a:t>
            </a:r>
            <a:r>
              <a:rPr lang="en-US" dirty="0" err="1"/>
              <a:t>watchOS</a:t>
            </a:r>
            <a:r>
              <a:rPr lang="en-US" dirty="0"/>
              <a:t>, and </a:t>
            </a:r>
            <a:r>
              <a:rPr lang="en-US" dirty="0" err="1"/>
              <a:t>tvOS</a:t>
            </a:r>
            <a:r>
              <a:rPr lang="en-US" dirty="0"/>
              <a:t> is bring .NET directly to them and the platform delivers “C# bindings” around the native APIs. So you have access to everything, directly in C#.</a:t>
            </a:r>
          </a:p>
          <a:p>
            <a:endParaRPr lang="en-US" dirty="0"/>
          </a:p>
          <a:p>
            <a:r>
              <a:rPr lang="en-US" dirty="0"/>
              <a:t>Here we see just a few of the thousands of APIs available for iOS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10/30/2019 11:10 AM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is true for Android with thousands of APIs beyond these. In addition, the Xamarin platform delivers essential integrations which we will talk about such as Google Play services and the support libraries.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10/30/2019 11:10 AM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All of this work can be done in an astonishing IDE, Visual Studio! You can harness the complete power of this IDE and all of it’s amazing Intellisense, code cleanup, and extensions, and build iOS and Android apps directly on your Windows PC.</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274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Best of all there is Visual Studio for Mac, bringing many workloads from Windows directly to macOS. The same projects and same solutions open.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590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building out a simple app with Xamarin leveraging .NET and a shared logic base for the business logic, native API access, and the user interface. After this we will talk about the different libraries that the Xamarin platform offers to power this scenario.</a:t>
            </a:r>
          </a:p>
          <a:p>
            <a:endParaRPr lang="en-US" dirty="0"/>
          </a:p>
          <a:p>
            <a:r>
              <a:rPr lang="en-US" dirty="0"/>
              <a:t>We will build out a simple app that allows us to enter text and send a tweet. After that we will look at a more complex app that calls into an ASP.NET Core Web API backend.</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003560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video walkthrough with no audio if you need to play it back. You will need internet connectivity, or download it ahead of time. Feel free to contact motz@Microsoft.com</a:t>
            </a:r>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055757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video walkthrough with audio.</a:t>
            </a:r>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349001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talk bout code sharing and the .NET Ecosystem that Xamarin is part of.</a:t>
            </a:r>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336521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earlier .NET is a platform to target everything, it is also a unified platform enabling you to share your libraries across all of the different platforms that you want to target. You can also build your apps with several different tools. </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053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growing at an exponential growth curve. Let’s take a look.</a:t>
            </a:r>
          </a:p>
        </p:txBody>
      </p:sp>
      <p:sp>
        <p:nvSpPr>
          <p:cNvPr id="4" name="Slide Number Placeholder 3"/>
          <p:cNvSpPr>
            <a:spLocks noGrp="1"/>
          </p:cNvSpPr>
          <p:nvPr>
            <p:ph type="sldNum" sz="quarter" idx="5"/>
          </p:nvPr>
        </p:nvSpPr>
        <p:spPr/>
        <p:txBody>
          <a:bodyPr/>
          <a:lstStyle/>
          <a:p>
            <a:fld id="{E0AE778D-2A57-4226-B72B-26EA3CA60131}" type="slidenum">
              <a:rPr lang="en-US" smtClean="0"/>
              <a:t>24</a:t>
            </a:fld>
            <a:endParaRPr lang="en-US"/>
          </a:p>
        </p:txBody>
      </p:sp>
    </p:spTree>
    <p:extLst>
      <p:ext uri="{BB962C8B-B14F-4D97-AF65-F5344CB8AC3E}">
        <p14:creationId xmlns:p14="http://schemas.microsoft.com/office/powerpoint/2010/main" val="2379286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As a whole .NET is adding millions of .NET Developers, growing in open source, and the languages that power it are top tier.</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10/30/2019</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isn’t only open source but a bulk of .NET itself is open source. The community and companies using .NET have been contributing at a huge growth rate.</a:t>
            </a:r>
          </a:p>
        </p:txBody>
      </p:sp>
      <p:sp>
        <p:nvSpPr>
          <p:cNvPr id="7" name="Slide Number Placeholder 6"/>
          <p:cNvSpPr>
            <a:spLocks noGrp="1"/>
          </p:cNvSpPr>
          <p:nvPr>
            <p:ph type="sldNum" sz="quarter" idx="13"/>
          </p:nvPr>
        </p:nvSpPr>
        <p:spPr/>
        <p:txBody>
          <a:bodyPr/>
          <a:lstStyle/>
          <a:p>
            <a:pPr marL="0" marR="0" lvl="0" indent="0" algn="r" defTabSz="985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89"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840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core foundation of .NET is the .NET Foundation that is run by the .NET community and supports .NET projects and the community. </a:t>
            </a:r>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8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brings it all together is a great packaging system with NuGet that is compatible with any of the platforms and frameworks. Enabling you to get access to any library you may need.</a:t>
            </a:r>
          </a:p>
        </p:txBody>
      </p:sp>
      <p:sp>
        <p:nvSpPr>
          <p:cNvPr id="4" name="Slide Number Placeholder 3"/>
          <p:cNvSpPr>
            <a:spLocks noGrp="1"/>
          </p:cNvSpPr>
          <p:nvPr>
            <p:ph type="sldNum" sz="quarter" idx="5"/>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1661034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Xamarin fits into .NET, let’s take a look at the technology that is powering these apps.</a:t>
            </a:r>
          </a:p>
        </p:txBody>
      </p:sp>
      <p:sp>
        <p:nvSpPr>
          <p:cNvPr id="4" name="Slide Number Placeholder 3"/>
          <p:cNvSpPr>
            <a:spLocks noGrp="1"/>
          </p:cNvSpPr>
          <p:nvPr>
            <p:ph type="sldNum" sz="quarter" idx="5"/>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910039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the core architecture which enables huge amount of code sharing across apps. You can build stunning applications with high fidelity. Let’s talk about what is in each of these blocks, first with the head projects, platform APIs, and user interface. The business logic is just .NET code that can always be shared with other .NET platforms.</a:t>
            </a:r>
          </a:p>
        </p:txBody>
      </p:sp>
    </p:spTree>
    <p:extLst>
      <p:ext uri="{BB962C8B-B14F-4D97-AF65-F5344CB8AC3E}">
        <p14:creationId xmlns:p14="http://schemas.microsoft.com/office/powerpoint/2010/main" val="226045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in the head projects is access to any of the unique APIs in iOS and Android. You have access to them all in C#. Now, these do have to be written in the head project and aren’t shared since they are unique to each platform. However, the Xamarin team has a way to help us out there.</a:t>
            </a:r>
          </a:p>
        </p:txBody>
      </p:sp>
      <p:sp>
        <p:nvSpPr>
          <p:cNvPr id="4" name="Slide Number Placeholder 3"/>
          <p:cNvSpPr>
            <a:spLocks noGrp="1"/>
          </p:cNvSpPr>
          <p:nvPr>
            <p:ph type="sldNum" sz="quarter" idx="5"/>
          </p:nvPr>
        </p:nvSpPr>
        <p:spPr/>
        <p:txBody>
          <a:bodyPr/>
          <a:lstStyle/>
          <a:p>
            <a:fld id="{E0AE778D-2A57-4226-B72B-26EA3CA60131}" type="slidenum">
              <a:rPr lang="en-US" smtClean="0"/>
              <a:t>31</a:t>
            </a:fld>
            <a:endParaRPr lang="en-US"/>
          </a:p>
        </p:txBody>
      </p:sp>
    </p:spTree>
    <p:extLst>
      <p:ext uri="{BB962C8B-B14F-4D97-AF65-F5344CB8AC3E}">
        <p14:creationId xmlns:p14="http://schemas.microsoft.com/office/powerpoint/2010/main" val="86615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developers we need to be able to reach every platform on the planet. And that is the goal of .NET enabling developers to build for these devices with unique frameworks optimized for each. </a:t>
            </a:r>
          </a:p>
          <a:p>
            <a:endParaRPr lang="en-US" dirty="0"/>
          </a:p>
          <a:p>
            <a:r>
              <a:rPr lang="en-US" dirty="0"/>
              <a:t>Today, we will look at what the Xamarin platform and framework, which are part of .NET offer.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10/30/2019 11:10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319960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Which is Xamarin.Essentials. An open source library that abstracts common native features into a single cross platform API for iOS, Android, and Windows. These are APIs that exist across each platform so why not bring them together.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10/30/2019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if we look a bit further, this is what our app architecture looks like.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33</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04751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user interface? Just like APIs you can build the native UI for each platform. However, many developers choose to share all or most of the UI with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07647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look more at Xamarin.Forms, but now we can see a full picture of what goes into 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37</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app approaches and if you need to mix in native APIs or UI in addition to Xamarin.Essentials and Xamarin.Forms, the average app shares nearly 80% of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91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Xamarin apps fully compile down into native binaries for each platform.</a:t>
            </a:r>
          </a:p>
        </p:txBody>
      </p:sp>
      <p:sp>
        <p:nvSpPr>
          <p:cNvPr id="4" name="Slide Number Placeholder 3"/>
          <p:cNvSpPr>
            <a:spLocks noGrp="1"/>
          </p:cNvSpPr>
          <p:nvPr>
            <p:ph type="sldNum" sz="quarter" idx="5"/>
          </p:nvPr>
        </p:nvSpPr>
        <p:spPr/>
        <p:txBody>
          <a:bodyPr/>
          <a:lstStyle/>
          <a:p>
            <a:fld id="{E0AE778D-2A57-4226-B72B-26EA3CA60131}" type="slidenum">
              <a:rPr lang="en-US" smtClean="0"/>
              <a:t>39</a:t>
            </a:fld>
            <a:endParaRPr lang="en-US"/>
          </a:p>
        </p:txBody>
      </p:sp>
    </p:spTree>
    <p:extLst>
      <p:ext uri="{BB962C8B-B14F-4D97-AF65-F5344CB8AC3E}">
        <p14:creationId xmlns:p14="http://schemas.microsoft.com/office/powerpoint/2010/main" val="208096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top it all off, Xamarin is on top of all the latest OS updates and additional platforms.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163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Xamarin and .NET as there is a wonderful ecosystem that has built up around it over the years. </a:t>
            </a:r>
          </a:p>
        </p:txBody>
      </p:sp>
      <p:sp>
        <p:nvSpPr>
          <p:cNvPr id="4" name="Slide Number Placeholder 3"/>
          <p:cNvSpPr>
            <a:spLocks noGrp="1"/>
          </p:cNvSpPr>
          <p:nvPr>
            <p:ph type="sldNum" sz="quarter" idx="5"/>
          </p:nvPr>
        </p:nvSpPr>
        <p:spPr/>
        <p:txBody>
          <a:bodyPr/>
          <a:lstStyle/>
          <a:p>
            <a:fld id="{E0AE778D-2A57-4226-B72B-26EA3CA60131}" type="slidenum">
              <a:rPr lang="en-US" smtClean="0"/>
              <a:t>41</a:t>
            </a:fld>
            <a:endParaRPr lang="en-US"/>
          </a:p>
        </p:txBody>
      </p:sp>
    </p:spTree>
    <p:extLst>
      <p:ext uri="{BB962C8B-B14F-4D97-AF65-F5344CB8AC3E}">
        <p14:creationId xmlns:p14="http://schemas.microsoft.com/office/powerpoint/2010/main" val="4293028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libraries, essentially giving you anything that you need. </a:t>
            </a:r>
          </a:p>
        </p:txBody>
      </p:sp>
      <p:sp>
        <p:nvSpPr>
          <p:cNvPr id="4" name="Slide Number Placeholder 3"/>
          <p:cNvSpPr>
            <a:spLocks noGrp="1"/>
          </p:cNvSpPr>
          <p:nvPr>
            <p:ph type="sldNum" sz="quarter" idx="5"/>
          </p:nvPr>
        </p:nvSpPr>
        <p:spPr/>
        <p:txBody>
          <a:bodyPr/>
          <a:lstStyle/>
          <a:p>
            <a:fld id="{E0AE778D-2A57-4226-B72B-26EA3CA60131}" type="slidenum">
              <a:rPr lang="en-US" smtClean="0"/>
              <a:t>42</a:t>
            </a:fld>
            <a:endParaRPr lang="en-US"/>
          </a:p>
        </p:txBody>
      </p:sp>
    </p:spTree>
    <p:extLst>
      <p:ext uri="{BB962C8B-B14F-4D97-AF65-F5344CB8AC3E}">
        <p14:creationId xmlns:p14="http://schemas.microsoft.com/office/powerpoint/2010/main" val="296708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even been specific frameworks for architecture and UI that have become industry standards. </a:t>
            </a:r>
          </a:p>
        </p:txBody>
      </p:sp>
      <p:sp>
        <p:nvSpPr>
          <p:cNvPr id="4" name="Slide Number Placeholder 3"/>
          <p:cNvSpPr>
            <a:spLocks noGrp="1"/>
          </p:cNvSpPr>
          <p:nvPr>
            <p:ph type="sldNum" sz="quarter" idx="5"/>
          </p:nvPr>
        </p:nvSpPr>
        <p:spPr/>
        <p:txBody>
          <a:bodyPr/>
          <a:lstStyle/>
          <a:p>
            <a:fld id="{E0AE778D-2A57-4226-B72B-26EA3CA60131}" type="slidenum">
              <a:rPr lang="en-US" smtClean="0"/>
              <a:t>43</a:t>
            </a:fld>
            <a:endParaRPr lang="en-US"/>
          </a:p>
        </p:txBody>
      </p:sp>
    </p:spTree>
    <p:extLst>
      <p:ext uri="{BB962C8B-B14F-4D97-AF65-F5344CB8AC3E}">
        <p14:creationId xmlns:p14="http://schemas.microsoft.com/office/powerpoint/2010/main" val="1421098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exactly what Xamarin is.</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819700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does Xamarin work great with DevOps tools from Microsoft, but any CI and CD system out there. </a:t>
            </a:r>
          </a:p>
        </p:txBody>
      </p:sp>
      <p:sp>
        <p:nvSpPr>
          <p:cNvPr id="4" name="Slide Number Placeholder 3"/>
          <p:cNvSpPr>
            <a:spLocks noGrp="1"/>
          </p:cNvSpPr>
          <p:nvPr>
            <p:ph type="sldNum" sz="quarter" idx="5"/>
          </p:nvPr>
        </p:nvSpPr>
        <p:spPr/>
        <p:txBody>
          <a:bodyPr/>
          <a:lstStyle/>
          <a:p>
            <a:fld id="{E0AE778D-2A57-4226-B72B-26EA3CA60131}" type="slidenum">
              <a:rPr lang="en-US" smtClean="0"/>
              <a:t>44</a:t>
            </a:fld>
            <a:endParaRPr lang="en-US"/>
          </a:p>
        </p:txBody>
      </p:sp>
    </p:spTree>
    <p:extLst>
      <p:ext uri="{BB962C8B-B14F-4D97-AF65-F5344CB8AC3E}">
        <p14:creationId xmlns:p14="http://schemas.microsoft.com/office/powerpoint/2010/main" val="2167175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a backend, Xamarin is open and you can use anything you desire.</a:t>
            </a:r>
          </a:p>
        </p:txBody>
      </p:sp>
      <p:sp>
        <p:nvSpPr>
          <p:cNvPr id="4" name="Slide Number Placeholder 3"/>
          <p:cNvSpPr>
            <a:spLocks noGrp="1"/>
          </p:cNvSpPr>
          <p:nvPr>
            <p:ph type="sldNum" sz="quarter" idx="5"/>
          </p:nvPr>
        </p:nvSpPr>
        <p:spPr/>
        <p:txBody>
          <a:bodyPr/>
          <a:lstStyle/>
          <a:p>
            <a:fld id="{E0AE778D-2A57-4226-B72B-26EA3CA60131}" type="slidenum">
              <a:rPr lang="en-US" smtClean="0"/>
              <a:t>45</a:t>
            </a:fld>
            <a:endParaRPr lang="en-US"/>
          </a:p>
        </p:txBody>
      </p:sp>
    </p:spTree>
    <p:extLst>
      <p:ext uri="{BB962C8B-B14F-4D97-AF65-F5344CB8AC3E}">
        <p14:creationId xmlns:p14="http://schemas.microsoft.com/office/powerpoint/2010/main" val="2972845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Xamarin and .NET apps work absolutely amazing for cloud apps with Microsoft Azure.</a:t>
            </a:r>
          </a:p>
        </p:txBody>
      </p:sp>
      <p:sp>
        <p:nvSpPr>
          <p:cNvPr id="4" name="Slide Number Placeholder 3"/>
          <p:cNvSpPr>
            <a:spLocks noGrp="1"/>
          </p:cNvSpPr>
          <p:nvPr>
            <p:ph type="sldNum" sz="quarter" idx="5"/>
          </p:nvPr>
        </p:nvSpPr>
        <p:spPr/>
        <p:txBody>
          <a:bodyPr/>
          <a:lstStyle/>
          <a:p>
            <a:fld id="{E0AE778D-2A57-4226-B72B-26EA3CA60131}" type="slidenum">
              <a:rPr lang="en-US" smtClean="0"/>
              <a:t>46</a:t>
            </a:fld>
            <a:endParaRPr lang="en-US"/>
          </a:p>
        </p:txBody>
      </p:sp>
    </p:spTree>
    <p:extLst>
      <p:ext uri="{BB962C8B-B14F-4D97-AF65-F5344CB8AC3E}">
        <p14:creationId xmlns:p14="http://schemas.microsoft.com/office/powerpoint/2010/main" val="4079877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 matter what you may need, there is a service in Azure for you. From serverless compute with Functions to </a:t>
            </a:r>
            <a:r>
              <a:rPr lang="en-US" dirty="0" err="1"/>
              <a:t>realtime</a:t>
            </a:r>
            <a:r>
              <a:rPr lang="en-US" dirty="0"/>
              <a:t> communication with </a:t>
            </a:r>
            <a:r>
              <a:rPr lang="en-US" dirty="0" err="1"/>
              <a:t>SignalR</a:t>
            </a:r>
            <a:r>
              <a:rPr lang="en-US" dirty="0"/>
              <a:t>, or databases with SQL and Cosmos DB there are great cross-platform SDKs for .NET.</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10/30/2019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105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a cloud mobile app may look like.</a:t>
            </a:r>
          </a:p>
          <a:p>
            <a:endParaRPr lang="en-US" dirty="0"/>
          </a:p>
          <a:p>
            <a:r>
              <a:rPr lang="en-US" dirty="0"/>
              <a:t>You have your app, with identity providers with Azure AD B2C, and app service talking to SQLite and a sync later using App Service. You can export all of your data into App Insights and continuously monitor and ship with Azure DevOps and App Center.</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48</a:t>
            </a:fld>
            <a:endParaRPr lang="en-US"/>
          </a:p>
        </p:txBody>
      </p:sp>
    </p:spTree>
    <p:extLst>
      <p:ext uri="{BB962C8B-B14F-4D97-AF65-F5344CB8AC3E}">
        <p14:creationId xmlns:p14="http://schemas.microsoft.com/office/powerpoint/2010/main" val="2440635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even built right into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627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Azure DevOps not only works great with Xamarin apps, but all apps! Giving you a full end to end develop lifecycle.</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4604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pick and choose what you want to use and even integrate other clouds or on premise servers.</a:t>
            </a:r>
          </a:p>
        </p:txBody>
      </p:sp>
      <p:sp>
        <p:nvSpPr>
          <p:cNvPr id="4" name="Slide Number Placeholder 3"/>
          <p:cNvSpPr>
            <a:spLocks noGrp="1"/>
          </p:cNvSpPr>
          <p:nvPr>
            <p:ph type="sldNum" sz="quarter"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1769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tons of FREE in Azure DevOps to start today.</a:t>
            </a:r>
          </a:p>
        </p:txBody>
      </p:sp>
      <p:sp>
        <p:nvSpPr>
          <p:cNvPr id="4" name="Slide Number Placeholder 3"/>
          <p:cNvSpPr>
            <a:spLocks noGrp="1"/>
          </p:cNvSpPr>
          <p:nvPr>
            <p:ph type="sldNum" sz="quarter" idx="5"/>
          </p:nvPr>
        </p:nvSpPr>
        <p:spPr/>
        <p:txBody>
          <a:bodyPr/>
          <a:lstStyle/>
          <a:p>
            <a:pPr defTabSz="931740">
              <a:defRPr/>
            </a:pPr>
            <a:fld id="{3D7B9D4F-5F19-438C-92E8-037C6AE8F87D}" type="slidenum">
              <a:rPr lang="en-US">
                <a:solidFill>
                  <a:prstClr val="black"/>
                </a:solidFill>
              </a:rPr>
              <a:pPr defTabSz="931740">
                <a:defRPr/>
              </a:pPr>
              <a:t>52</a:t>
            </a:fld>
            <a:endParaRPr lang="en-US">
              <a:solidFill>
                <a:prstClr val="black"/>
              </a:solidFill>
            </a:endParaRPr>
          </a:p>
        </p:txBody>
      </p:sp>
    </p:spTree>
    <p:extLst>
      <p:ext uri="{BB962C8B-B14F-4D97-AF65-F5344CB8AC3E}">
        <p14:creationId xmlns:p14="http://schemas.microsoft.com/office/powerpoint/2010/main" val="19974565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have gone through .NET, the Ecosystem, and where Azure can help out, but let’s look more in-depth at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53</a:t>
            </a:fld>
            <a:endParaRPr lang="en-US"/>
          </a:p>
        </p:txBody>
      </p:sp>
    </p:spTree>
    <p:extLst>
      <p:ext uri="{BB962C8B-B14F-4D97-AF65-F5344CB8AC3E}">
        <p14:creationId xmlns:p14="http://schemas.microsoft.com/office/powerpoint/2010/main" val="307597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Xamarin so important for developers right now?</a:t>
            </a: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743715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is not just a UI library, it also contains full navigation, MVVM framework, Visual State Manager, Animation API, dependency services, and even a messaging center.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54</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6600994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the core are Pages and layouts of how you build your app. From a simple </a:t>
            </a:r>
            <a:r>
              <a:rPr lang="en-US" dirty="0" err="1"/>
              <a:t>Stacklayout</a:t>
            </a:r>
            <a:r>
              <a:rPr lang="en-US" dirty="0"/>
              <a:t> to Grids and even complex layouts with Flex to make really unique layouts that change with the orientation and device sizes.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55</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37040741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there is the growing list of controls that you can use in your app. Each have several properties and events that you can optimize for your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56</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90684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Xamarin.Forms you get the native controls on each platform so you app looks and feels native to the platform. However, with Xamarin.Forms and the new Visual API you can bring together your apps with a more similar material design look and feel.</a:t>
            </a:r>
          </a:p>
        </p:txBody>
      </p:sp>
      <p:sp>
        <p:nvSpPr>
          <p:cNvPr id="4" name="Slide Number Placeholder 3"/>
          <p:cNvSpPr>
            <a:spLocks noGrp="1"/>
          </p:cNvSpPr>
          <p:nvPr>
            <p:ph type="sldNum" sz="quarter" idx="5"/>
          </p:nvPr>
        </p:nvSpPr>
        <p:spPr/>
        <p:txBody>
          <a:bodyPr/>
          <a:lstStyle/>
          <a:p>
            <a:fld id="{E0AE778D-2A57-4226-B72B-26EA3CA60131}" type="slidenum">
              <a:rPr lang="en-US" smtClean="0"/>
              <a:t>57</a:t>
            </a:fld>
            <a:endParaRPr lang="en-US"/>
          </a:p>
        </p:txBody>
      </p:sp>
    </p:spTree>
    <p:extLst>
      <p:ext uri="{BB962C8B-B14F-4D97-AF65-F5344CB8AC3E}">
        <p14:creationId xmlns:p14="http://schemas.microsoft.com/office/powerpoint/2010/main" val="2152781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there is something not in the box, don’t worry as there is a huge ecosystem around Xamarin and Xamarin.Forms apps.</a:t>
            </a:r>
          </a:p>
        </p:txBody>
      </p:sp>
    </p:spTree>
    <p:extLst>
      <p:ext uri="{BB962C8B-B14F-4D97-AF65-F5344CB8AC3E}">
        <p14:creationId xmlns:p14="http://schemas.microsoft.com/office/powerpoint/2010/main" val="36241680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each platform is unique, which is why Xamarin.Forms offers platform specifics that can be called directly in shared code. So for instance if we want to enable large headers we can do it right in the XAML for iOS.</a:t>
            </a:r>
          </a:p>
        </p:txBody>
      </p:sp>
    </p:spTree>
    <p:extLst>
      <p:ext uri="{BB962C8B-B14F-4D97-AF65-F5344CB8AC3E}">
        <p14:creationId xmlns:p14="http://schemas.microsoft.com/office/powerpoint/2010/main" val="3370730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there are tons of these built in for each platform and growing!</a:t>
            </a:r>
          </a:p>
        </p:txBody>
      </p:sp>
    </p:spTree>
    <p:extLst>
      <p:ext uri="{BB962C8B-B14F-4D97-AF65-F5344CB8AC3E}">
        <p14:creationId xmlns:p14="http://schemas.microsoft.com/office/powerpoint/2010/main" val="2332613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there are some common services such as a messaging center to do pub/sub across your app.</a:t>
            </a:r>
          </a:p>
        </p:txBody>
      </p:sp>
    </p:spTree>
    <p:extLst>
      <p:ext uri="{BB962C8B-B14F-4D97-AF65-F5344CB8AC3E}">
        <p14:creationId xmlns:p14="http://schemas.microsoft.com/office/powerpoint/2010/main" val="25214225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a dependency service for interface based programming and to get into platform implementations.</a:t>
            </a:r>
          </a:p>
        </p:txBody>
      </p:sp>
    </p:spTree>
    <p:extLst>
      <p:ext uri="{BB962C8B-B14F-4D97-AF65-F5344CB8AC3E}">
        <p14:creationId xmlns:p14="http://schemas.microsoft.com/office/powerpoint/2010/main" val="28738306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deeper at what tools are built into Visual Studio for Xamarin developers.</a:t>
            </a:r>
          </a:p>
        </p:txBody>
      </p:sp>
      <p:sp>
        <p:nvSpPr>
          <p:cNvPr id="4" name="Slide Number Placeholder 3"/>
          <p:cNvSpPr>
            <a:spLocks noGrp="1"/>
          </p:cNvSpPr>
          <p:nvPr>
            <p:ph type="sldNum" sz="quarter" idx="5"/>
          </p:nvPr>
        </p:nvSpPr>
        <p:spPr/>
        <p:txBody>
          <a:bodyPr/>
          <a:lstStyle/>
          <a:p>
            <a:fld id="{E0AE778D-2A57-4226-B72B-26EA3CA60131}" type="slidenum">
              <a:rPr lang="en-US" smtClean="0"/>
              <a:t>63</a:t>
            </a:fld>
            <a:endParaRPr lang="en-US"/>
          </a:p>
        </p:txBody>
      </p:sp>
    </p:spTree>
    <p:extLst>
      <p:ext uri="{BB962C8B-B14F-4D97-AF65-F5344CB8AC3E}">
        <p14:creationId xmlns:p14="http://schemas.microsoft.com/office/powerpoint/2010/main" val="249693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90000"/>
              </a:lnSpc>
              <a:spcBef>
                <a:spcPts val="0"/>
              </a:spcBef>
              <a:spcAft>
                <a:spcPts val="300"/>
              </a:spcAft>
              <a:buClr>
                <a:schemeClr val="dk1"/>
              </a:buClr>
              <a:buSzPct val="78571"/>
              <a:buFont typeface="Arial"/>
              <a:buNone/>
            </a:pPr>
            <a:r>
              <a:rPr lang="en-US" dirty="0"/>
              <a:t>Every day more and more of the things that we do are completely being driven by software. From sending an email, to ordering a pizza, to driving our cars, software is there and we need to be able to reach them.</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should mention that Xamarin is part of Visual Studio! Including the free community edition! So if you already have Visual Studio, you have Xamarin and if you don’t it is free to make and ship apps.</a:t>
            </a:r>
          </a:p>
        </p:txBody>
      </p:sp>
      <p:sp>
        <p:nvSpPr>
          <p:cNvPr id="4" name="Slide Number Placeholder 3"/>
          <p:cNvSpPr>
            <a:spLocks noGrp="1"/>
          </p:cNvSpPr>
          <p:nvPr>
            <p:ph type="sldNum" sz="quarter" idx="5"/>
          </p:nvPr>
        </p:nvSpPr>
        <p:spPr/>
        <p:txBody>
          <a:bodyPr/>
          <a:lstStyle/>
          <a:p>
            <a:fld id="{E0AE778D-2A57-4226-B72B-26EA3CA60131}" type="slidenum">
              <a:rPr lang="en-US" smtClean="0"/>
              <a:t>64</a:t>
            </a:fld>
            <a:endParaRPr lang="en-US"/>
          </a:p>
        </p:txBody>
      </p:sp>
    </p:spTree>
    <p:extLst>
      <p:ext uri="{BB962C8B-B14F-4D97-AF65-F5344CB8AC3E}">
        <p14:creationId xmlns:p14="http://schemas.microsoft.com/office/powerpoint/2010/main" val="22320383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It is easy to get started with just a single click.</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331838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in is several designers and previewer for Xamarin.Forms for iOS and Android.</a:t>
            </a:r>
          </a:p>
        </p:txBody>
      </p:sp>
      <p:sp>
        <p:nvSpPr>
          <p:cNvPr id="4" name="Slide Number Placeholder 3"/>
          <p:cNvSpPr>
            <a:spLocks noGrp="1"/>
          </p:cNvSpPr>
          <p:nvPr>
            <p:ph type="sldNum" sz="quarter" idx="5"/>
          </p:nvPr>
        </p:nvSpPr>
        <p:spPr/>
        <p:txBody>
          <a:bodyPr/>
          <a:lstStyle/>
          <a:p>
            <a:fld id="{E0AE778D-2A57-4226-B72B-26EA3CA60131}" type="slidenum">
              <a:rPr lang="en-US" smtClean="0"/>
              <a:t>66</a:t>
            </a:fld>
            <a:endParaRPr lang="en-US"/>
          </a:p>
        </p:txBody>
      </p:sp>
    </p:spTree>
    <p:extLst>
      <p:ext uri="{BB962C8B-B14F-4D97-AF65-F5344CB8AC3E}">
        <p14:creationId xmlns:p14="http://schemas.microsoft.com/office/powerpoint/2010/main" val="10271073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your Windows machine you can directly launch the remoted iOS simulator!</a:t>
            </a:r>
          </a:p>
        </p:txBody>
      </p:sp>
      <p:sp>
        <p:nvSpPr>
          <p:cNvPr id="4" name="Slide Number Placeholder 3"/>
          <p:cNvSpPr>
            <a:spLocks noGrp="1"/>
          </p:cNvSpPr>
          <p:nvPr>
            <p:ph type="sldNum" sz="quarter" idx="5"/>
          </p:nvPr>
        </p:nvSpPr>
        <p:spPr/>
        <p:txBody>
          <a:bodyPr/>
          <a:lstStyle/>
          <a:p>
            <a:fld id="{E0AE778D-2A57-4226-B72B-26EA3CA60131}" type="slidenum">
              <a:rPr lang="en-US" smtClean="0"/>
              <a:t>67</a:t>
            </a:fld>
            <a:endParaRPr lang="en-US"/>
          </a:p>
        </p:txBody>
      </p:sp>
    </p:spTree>
    <p:extLst>
      <p:ext uri="{BB962C8B-B14F-4D97-AF65-F5344CB8AC3E}">
        <p14:creationId xmlns:p14="http://schemas.microsoft.com/office/powerpoint/2010/main" val="26673319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 Visual Studio enterprise customer you can take advantage of the profiling tools for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68</a:t>
            </a:fld>
            <a:endParaRPr lang="en-US"/>
          </a:p>
        </p:txBody>
      </p:sp>
    </p:spTree>
    <p:extLst>
      <p:ext uri="{BB962C8B-B14F-4D97-AF65-F5344CB8AC3E}">
        <p14:creationId xmlns:p14="http://schemas.microsoft.com/office/powerpoint/2010/main" val="42404518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that Visual Studio offers such as </a:t>
            </a:r>
            <a:r>
              <a:rPr lang="en-US" dirty="0" err="1"/>
              <a:t>intellicode</a:t>
            </a:r>
            <a:r>
              <a:rPr lang="en-US" dirty="0"/>
              <a:t> which helps you write code faster with AI assisted Intellisense.</a:t>
            </a:r>
          </a:p>
        </p:txBody>
      </p:sp>
      <p:sp>
        <p:nvSpPr>
          <p:cNvPr id="4" name="Slide Number Placeholder 3"/>
          <p:cNvSpPr>
            <a:spLocks noGrp="1"/>
          </p:cNvSpPr>
          <p:nvPr>
            <p:ph type="sldNum" sz="quarter" idx="5"/>
          </p:nvPr>
        </p:nvSpPr>
        <p:spPr/>
        <p:txBody>
          <a:bodyPr/>
          <a:lstStyle/>
          <a:p>
            <a:fld id="{E0AE778D-2A57-4226-B72B-26EA3CA60131}" type="slidenum">
              <a:rPr lang="en-US" smtClean="0"/>
              <a:t>69</a:t>
            </a:fld>
            <a:endParaRPr lang="en-US"/>
          </a:p>
        </p:txBody>
      </p:sp>
    </p:spTree>
    <p:extLst>
      <p:ext uri="{BB962C8B-B14F-4D97-AF65-F5344CB8AC3E}">
        <p14:creationId xmlns:p14="http://schemas.microsoft.com/office/powerpoint/2010/main" val="1792894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 not only for C#, but also Xamarin.Forms XAML.</a:t>
            </a:r>
          </a:p>
        </p:txBody>
      </p:sp>
      <p:sp>
        <p:nvSpPr>
          <p:cNvPr id="4" name="Slide Number Placeholder 3"/>
          <p:cNvSpPr>
            <a:spLocks noGrp="1"/>
          </p:cNvSpPr>
          <p:nvPr>
            <p:ph type="sldNum" sz="quarter" idx="5"/>
          </p:nvPr>
        </p:nvSpPr>
        <p:spPr/>
        <p:txBody>
          <a:bodyPr/>
          <a:lstStyle/>
          <a:p>
            <a:fld id="{E0AE778D-2A57-4226-B72B-26EA3CA60131}" type="slidenum">
              <a:rPr lang="en-US" smtClean="0"/>
              <a:t>70</a:t>
            </a:fld>
            <a:endParaRPr lang="en-US"/>
          </a:p>
        </p:txBody>
      </p:sp>
    </p:spTree>
    <p:extLst>
      <p:ext uri="{BB962C8B-B14F-4D97-AF65-F5344CB8AC3E}">
        <p14:creationId xmlns:p14="http://schemas.microsoft.com/office/powerpoint/2010/main" val="3555066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Xamarin apps are built inside of Visual Studio you can take advantage of other services such as Live Share to do collaborative coding.</a:t>
            </a:r>
          </a:p>
        </p:txBody>
      </p:sp>
      <p:sp>
        <p:nvSpPr>
          <p:cNvPr id="4" name="Slide Number Placeholder 3"/>
          <p:cNvSpPr>
            <a:spLocks noGrp="1"/>
          </p:cNvSpPr>
          <p:nvPr>
            <p:ph type="sldNum" sz="quarter" idx="5"/>
          </p:nvPr>
        </p:nvSpPr>
        <p:spPr/>
        <p:txBody>
          <a:bodyPr/>
          <a:lstStyle/>
          <a:p>
            <a:fld id="{E0AE778D-2A57-4226-B72B-26EA3CA60131}" type="slidenum">
              <a:rPr lang="en-US" smtClean="0"/>
              <a:t>71</a:t>
            </a:fld>
            <a:endParaRPr lang="en-US"/>
          </a:p>
        </p:txBody>
      </p:sp>
    </p:spTree>
    <p:extLst>
      <p:ext uri="{BB962C8B-B14F-4D97-AF65-F5344CB8AC3E}">
        <p14:creationId xmlns:p14="http://schemas.microsoft.com/office/powerpoint/2010/main" val="3400363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10/30/2019 11:10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1428353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8771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400" dirty="0"/>
              <a:t>Additionally, there are more devices, platforms, and extensions into the world of AI and machine learning. That is where Xamarin can help .NET developers. In fact there are tons of companies that entrust Xamarin and .NET today.</a:t>
            </a:r>
            <a:endParaRPr sz="14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fact there are tons of companies that entrust Xamarin and .NET today.</a:t>
            </a:r>
          </a:p>
          <a:p>
            <a:endParaRPr lang="en-US" sz="1200" dirty="0"/>
          </a:p>
          <a:p>
            <a:r>
              <a:rPr lang="en-US" sz="1200" dirty="0"/>
              <a:t>These companies leverage Xamarin and .NET across all verticals and all different types of platforms.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10/30/2019 11:10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into how we build apps with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307982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22.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emf"/><Relationship Id="rId1" Type="http://schemas.openxmlformats.org/officeDocument/2006/relationships/slideMaster" Target="../slideMasters/slideMaster6.xml"/><Relationship Id="rId5" Type="http://schemas.openxmlformats.org/officeDocument/2006/relationships/image" Target="../media/image20.png"/><Relationship Id="rId4" Type="http://schemas.openxmlformats.org/officeDocument/2006/relationships/image" Target="../media/image19.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emf"/><Relationship Id="rId1" Type="http://schemas.openxmlformats.org/officeDocument/2006/relationships/slideMaster" Target="../slideMasters/slideMaster6.xml"/><Relationship Id="rId5" Type="http://schemas.openxmlformats.org/officeDocument/2006/relationships/image" Target="../media/image20.png"/><Relationship Id="rId4" Type="http://schemas.openxmlformats.org/officeDocument/2006/relationships/image" Target="../media/image19.sv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382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2654055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130087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2409815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898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72017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994208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118351087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14283868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81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39864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Blank - Black">
  <p:cSld name="Blank - Black">
    <p:bg>
      <p:bgPr>
        <a:solidFill>
          <a:schemeClr val="dk1"/>
        </a:solidFill>
        <a:effectLst/>
      </p:bgPr>
    </p:bg>
    <p:spTree>
      <p:nvGrpSpPr>
        <p:cNvPr id="1" name="Shape 48"/>
        <p:cNvGrpSpPr/>
        <p:nvPr/>
      </p:nvGrpSpPr>
      <p:grpSpPr>
        <a:xfrm>
          <a:off x="0" y="0"/>
          <a:ext cx="0" cy="0"/>
          <a:chOff x="0" y="0"/>
          <a:chExt cx="0" cy="0"/>
        </a:xfrm>
      </p:grpSpPr>
      <p:pic>
        <p:nvPicPr>
          <p:cNvPr id="49" name="Google Shape;49;p15" descr="unity-master-white.png"/>
          <p:cNvPicPr preferRelativeResize="0"/>
          <p:nvPr/>
        </p:nvPicPr>
        <p:blipFill rotWithShape="1">
          <a:blip r:embed="rId2">
            <a:alphaModFix/>
          </a:blip>
          <a:srcRect/>
          <a:stretch/>
        </p:blipFill>
        <p:spPr>
          <a:xfrm>
            <a:off x="481351" y="6073821"/>
            <a:ext cx="1055100" cy="561000"/>
          </a:xfrm>
          <a:prstGeom prst="rect">
            <a:avLst/>
          </a:prstGeom>
          <a:noFill/>
          <a:ln>
            <a:noFill/>
          </a:ln>
        </p:spPr>
      </p:pic>
      <p:sp>
        <p:nvSpPr>
          <p:cNvPr id="50" name="Google Shape;50;p15"/>
          <p:cNvSpPr txBox="1">
            <a:spLocks noGrp="1"/>
          </p:cNvSpPr>
          <p:nvPr>
            <p:ph type="sldNum" idx="12"/>
          </p:nvPr>
        </p:nvSpPr>
        <p:spPr>
          <a:xfrm>
            <a:off x="5730226" y="6333135"/>
            <a:ext cx="731550" cy="525000"/>
          </a:xfrm>
          <a:prstGeom prst="rect">
            <a:avLst/>
          </a:prstGeom>
        </p:spPr>
        <p:txBody>
          <a:bodyPr spcFirstLastPara="1" wrap="square" lIns="223475" tIns="223475" rIns="223475" bIns="22347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275240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565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5309732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0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5941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45147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63821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06817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203719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3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Graphic 6">
            <a:extLst>
              <a:ext uri="{FF2B5EF4-FFF2-40B4-BE49-F238E27FC236}">
                <a16:creationId xmlns:a16="http://schemas.microsoft.com/office/drawing/2014/main" id="{CA9D27A1-A7DD-4041-8FDA-4922B0D181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759700" y="334619"/>
            <a:ext cx="4038600" cy="42296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F218E694-6979-471B-9218-DFD877A5DF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82168" y="1028700"/>
            <a:ext cx="8071727" cy="7823200"/>
          </a:xfrm>
          <a:prstGeom prst="rect">
            <a:avLst/>
          </a:prstGeom>
        </p:spPr>
      </p:pic>
      <p:sp>
        <p:nvSpPr>
          <p:cNvPr id="10" name="TextBox 9">
            <a:extLst>
              <a:ext uri="{FF2B5EF4-FFF2-40B4-BE49-F238E27FC236}">
                <a16:creationId xmlns:a16="http://schemas.microsoft.com/office/drawing/2014/main" id="{06B507F8-29C8-416F-8BCA-5A1766EC2D7A}"/>
              </a:ext>
            </a:extLst>
          </p:cNvPr>
          <p:cNvSpPr txBox="1"/>
          <p:nvPr userDrawn="1"/>
        </p:nvSpPr>
        <p:spPr>
          <a:xfrm>
            <a:off x="609600" y="546100"/>
            <a:ext cx="4053097" cy="4182683"/>
          </a:xfrm>
          <a:prstGeom prst="rect">
            <a:avLst/>
          </a:prstGeom>
          <a:noFill/>
        </p:spPr>
        <p:txBody>
          <a:bodyPr wrap="none" lIns="182880" tIns="146304" rIns="182880" bIns="146304" rtlCol="0">
            <a:spAutoFit/>
          </a:bodyPr>
          <a:lstStyle/>
          <a:p>
            <a:pPr>
              <a:lnSpc>
                <a:spcPct val="90000"/>
              </a:lnSpc>
              <a:spcAft>
                <a:spcPts val="600"/>
              </a:spcAft>
            </a:pPr>
            <a:r>
              <a:rPr lang="en-US" sz="6600" dirty="0">
                <a:solidFill>
                  <a:schemeClr val="bg1"/>
                </a:solidFill>
              </a:rPr>
              <a:t>You can</a:t>
            </a:r>
          </a:p>
          <a:p>
            <a:pPr>
              <a:lnSpc>
                <a:spcPct val="90000"/>
              </a:lnSpc>
              <a:spcAft>
                <a:spcPts val="600"/>
              </a:spcAft>
            </a:pPr>
            <a:r>
              <a:rPr lang="en-US" sz="6600" dirty="0">
                <a:solidFill>
                  <a:schemeClr val="bg1"/>
                </a:solidFill>
              </a:rPr>
              <a:t>build</a:t>
            </a:r>
          </a:p>
          <a:p>
            <a:pPr>
              <a:lnSpc>
                <a:spcPct val="90000"/>
              </a:lnSpc>
              <a:spcAft>
                <a:spcPts val="600"/>
              </a:spcAft>
            </a:pPr>
            <a:r>
              <a:rPr lang="en-US" sz="6600" dirty="0">
                <a:solidFill>
                  <a:schemeClr val="bg1"/>
                </a:solidFill>
              </a:rPr>
              <a:t>anything</a:t>
            </a:r>
          </a:p>
          <a:p>
            <a:pPr>
              <a:lnSpc>
                <a:spcPct val="90000"/>
              </a:lnSpc>
              <a:spcAft>
                <a:spcPts val="600"/>
              </a:spcAft>
            </a:pPr>
            <a:r>
              <a:rPr lang="en-US" sz="6600" dirty="0">
                <a:solidFill>
                  <a:schemeClr val="bg1"/>
                </a:solidFill>
              </a:rPr>
              <a:t>With .NET</a:t>
            </a:r>
          </a:p>
        </p:txBody>
      </p:sp>
      <p:sp>
        <p:nvSpPr>
          <p:cNvPr id="11" name="Rectangle 10">
            <a:extLst>
              <a:ext uri="{FF2B5EF4-FFF2-40B4-BE49-F238E27FC236}">
                <a16:creationId xmlns:a16="http://schemas.microsoft.com/office/drawing/2014/main" id="{F2768AB7-2DDF-4262-AA1B-DF69332B9863}"/>
              </a:ext>
            </a:extLst>
          </p:cNvPr>
          <p:cNvSpPr/>
          <p:nvPr userDrawn="1"/>
        </p:nvSpPr>
        <p:spPr>
          <a:xfrm>
            <a:off x="713369" y="5942568"/>
            <a:ext cx="2872709" cy="369332"/>
          </a:xfrm>
          <a:prstGeom prst="rect">
            <a:avLst/>
          </a:prstGeom>
        </p:spPr>
        <p:txBody>
          <a:bodyPr wrap="none">
            <a:spAutoFit/>
          </a:bodyPr>
          <a:lstStyle/>
          <a:p>
            <a:r>
              <a:rPr lang="en-US" dirty="0">
                <a:solidFill>
                  <a:schemeClr val="bg1"/>
                </a:solidFill>
              </a:rPr>
              <a:t>https://aka.ms/collegetour</a:t>
            </a:r>
          </a:p>
        </p:txBody>
      </p:sp>
    </p:spTree>
    <p:extLst>
      <p:ext uri="{BB962C8B-B14F-4D97-AF65-F5344CB8AC3E}">
        <p14:creationId xmlns:p14="http://schemas.microsoft.com/office/powerpoint/2010/main" val="2070163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378047" y="971731"/>
            <a:ext cx="6987954" cy="2481113"/>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378047" y="3476689"/>
            <a:ext cx="6987954" cy="954055"/>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Graphic 8">
            <a:extLst>
              <a:ext uri="{FF2B5EF4-FFF2-40B4-BE49-F238E27FC236}">
                <a16:creationId xmlns:a16="http://schemas.microsoft.com/office/drawing/2014/main" id="{38255B2B-6756-4E50-A798-B566A8279D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759700" y="334619"/>
            <a:ext cx="4038600" cy="422962"/>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25DC165E-3641-4CB8-B3D6-32206943310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93467" y="1905000"/>
            <a:ext cx="7075865" cy="6858000"/>
          </a:xfrm>
          <a:prstGeom prst="rect">
            <a:avLst/>
          </a:prstGeom>
        </p:spPr>
      </p:pic>
      <p:sp>
        <p:nvSpPr>
          <p:cNvPr id="4" name="Rectangle 3">
            <a:extLst>
              <a:ext uri="{FF2B5EF4-FFF2-40B4-BE49-F238E27FC236}">
                <a16:creationId xmlns:a16="http://schemas.microsoft.com/office/drawing/2014/main" id="{BB312707-A2D8-46A6-A819-E8553E6F23A2}"/>
              </a:ext>
            </a:extLst>
          </p:cNvPr>
          <p:cNvSpPr/>
          <p:nvPr userDrawn="1"/>
        </p:nvSpPr>
        <p:spPr>
          <a:xfrm>
            <a:off x="247650" y="332631"/>
            <a:ext cx="8147050" cy="5001369"/>
          </a:xfrm>
          <a:prstGeom prst="rect">
            <a:avLst/>
          </a:prstGeom>
        </p:spPr>
        <p:txBody>
          <a:bodyPr wrap="square">
            <a:spAutoFit/>
          </a:bodyPr>
          <a:lstStyle/>
          <a:p>
            <a:r>
              <a:rPr lang="en-US" sz="1100" b="1" dirty="0">
                <a:solidFill>
                  <a:srgbClr val="32145A"/>
                </a:solidFill>
                <a:latin typeface="Consolas" panose="020B0609020204030204" pitchFamily="49" charset="0"/>
              </a:rPr>
              <a:t>+-------------------------------------------------------------------------------------------+</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a:t>
            </a:r>
          </a:p>
          <a:p>
            <a:r>
              <a:rPr lang="en-US" sz="1100" b="1" dirty="0">
                <a:solidFill>
                  <a:srgbClr val="32145A"/>
                </a:solidFill>
                <a:latin typeface="Consolas" panose="020B0609020204030204" pitchFamily="49" charset="0"/>
              </a:rPr>
              <a:t>|                                                                                           | \</a:t>
            </a:r>
          </a:p>
          <a:p>
            <a:r>
              <a:rPr lang="en-US" sz="1100" b="1" dirty="0">
                <a:solidFill>
                  <a:srgbClr val="32145A"/>
                </a:solidFill>
                <a:latin typeface="Consolas" panose="020B0609020204030204" pitchFamily="49" charset="0"/>
              </a:rPr>
              <a:t>+-------------------------------------------------------------------------------------------+  \</a:t>
            </a:r>
          </a:p>
        </p:txBody>
      </p:sp>
      <p:sp>
        <p:nvSpPr>
          <p:cNvPr id="15" name="Rectangle 14">
            <a:extLst>
              <a:ext uri="{FF2B5EF4-FFF2-40B4-BE49-F238E27FC236}">
                <a16:creationId xmlns:a16="http://schemas.microsoft.com/office/drawing/2014/main" id="{868E5A02-6B39-4FB1-839D-5EC9C7B1C54C}"/>
              </a:ext>
            </a:extLst>
          </p:cNvPr>
          <p:cNvSpPr/>
          <p:nvPr userDrawn="1"/>
        </p:nvSpPr>
        <p:spPr>
          <a:xfrm>
            <a:off x="513048" y="6340703"/>
            <a:ext cx="2872709" cy="369332"/>
          </a:xfrm>
          <a:prstGeom prst="rect">
            <a:avLst/>
          </a:prstGeom>
        </p:spPr>
        <p:txBody>
          <a:bodyPr wrap="none">
            <a:spAutoFit/>
          </a:bodyPr>
          <a:lstStyle/>
          <a:p>
            <a:r>
              <a:rPr lang="en-US" dirty="0">
                <a:solidFill>
                  <a:srgbClr val="FFFFFF"/>
                </a:solidFill>
              </a:rPr>
              <a:t>https://aka.ms/collegetour</a:t>
            </a:r>
          </a:p>
        </p:txBody>
      </p:sp>
    </p:spTree>
    <p:extLst>
      <p:ext uri="{BB962C8B-B14F-4D97-AF65-F5344CB8AC3E}">
        <p14:creationId xmlns:p14="http://schemas.microsoft.com/office/powerpoint/2010/main" val="1638362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2376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236826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2.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5.xml"/><Relationship Id="rId7" Type="http://schemas.openxmlformats.org/officeDocument/2006/relationships/theme" Target="../theme/theme3.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image" Target="../media/image10.emf"/><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theme" Target="../theme/theme6.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3793" r:id="rId21"/>
    <p:sldLayoutId id="2147484082" r:id="rId22"/>
    <p:sldLayoutId id="2147484085" r:id="rId23"/>
    <p:sldLayoutId id="2147484086" r:id="rId24"/>
    <p:sldLayoutId id="2147484087" r:id="rId25"/>
    <p:sldLayoutId id="2147484047" r:id="rId26"/>
    <p:sldLayoutId id="2147484048" r:id="rId27"/>
    <p:sldLayoutId id="2147484049" r:id="rId28"/>
    <p:sldLayoutId id="2147484050" r:id="rId29"/>
    <p:sldLayoutId id="2147484051" r:id="rId30"/>
    <p:sldLayoutId id="2147484052" r:id="rId31"/>
    <p:sldLayoutId id="2147484053" r:id="rId32"/>
    <p:sldLayoutId id="2147484054" r:id="rId33"/>
    <p:sldLayoutId id="2147484055" r:id="rId34"/>
    <p:sldLayoutId id="2147484057" r:id="rId35"/>
    <p:sldLayoutId id="2147484058" r:id="rId36"/>
    <p:sldLayoutId id="2147484059" r:id="rId37"/>
    <p:sldLayoutId id="2147484060" r:id="rId38"/>
    <p:sldLayoutId id="2147484061" r:id="rId39"/>
    <p:sldLayoutId id="2147484062" r:id="rId40"/>
    <p:sldLayoutId id="2147484063" r:id="rId41"/>
    <p:sldLayoutId id="2147484064" r:id="rId42"/>
    <p:sldLayoutId id="2147484065" r:id="rId43"/>
    <p:sldLayoutId id="2147484066" r:id="rId44"/>
    <p:sldLayoutId id="2147484067" r:id="rId45"/>
    <p:sldLayoutId id="2147484068" r:id="rId46"/>
    <p:sldLayoutId id="2147484069" r:id="rId47"/>
    <p:sldLayoutId id="2147484070" r:id="rId48"/>
    <p:sldLayoutId id="2147484071" r:id="rId49"/>
    <p:sldLayoutId id="2147484072" r:id="rId50"/>
    <p:sldLayoutId id="2147484073" r:id="rId51"/>
    <p:sldLayoutId id="2147484074" r:id="rId52"/>
    <p:sldLayoutId id="2147484075" r:id="rId53"/>
    <p:sldLayoutId id="2147484076" r:id="rId54"/>
    <p:sldLayoutId id="2147484157" r:id="rId55"/>
    <p:sldLayoutId id="2147484160" r:id="rId56"/>
    <p:sldLayoutId id="2147484161" r:id="rId5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12336486"/>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 id="2147484203" r:id="rId13"/>
    <p:sldLayoutId id="2147484204" r:id="rId14"/>
    <p:sldLayoutId id="2147484205" r:id="rId15"/>
    <p:sldLayoutId id="2147484206"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6.xml"/></Relationships>
</file>

<file path=ppt/slides/_rels/slide10.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png"/><Relationship Id="rId3" Type="http://schemas.openxmlformats.org/officeDocument/2006/relationships/image" Target="../media/image33.tiff"/><Relationship Id="rId21" Type="http://schemas.openxmlformats.org/officeDocument/2006/relationships/image" Target="../media/image51.png"/><Relationship Id="rId34" Type="http://schemas.openxmlformats.org/officeDocument/2006/relationships/image" Target="../media/image64.jpg"/><Relationship Id="rId7" Type="http://schemas.openxmlformats.org/officeDocument/2006/relationships/image" Target="../media/image37.tiff"/><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jpg"/><Relationship Id="rId38" Type="http://schemas.openxmlformats.org/officeDocument/2006/relationships/image" Target="../media/image68.jpg"/><Relationship Id="rId2" Type="http://schemas.openxmlformats.org/officeDocument/2006/relationships/notesSlide" Target="../notesSlides/notesSlide8.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1" Type="http://schemas.openxmlformats.org/officeDocument/2006/relationships/slideLayout" Target="../slideLayouts/slideLayout21.xml"/><Relationship Id="rId6" Type="http://schemas.openxmlformats.org/officeDocument/2006/relationships/image" Target="../media/image36.tiff"/><Relationship Id="rId11" Type="http://schemas.openxmlformats.org/officeDocument/2006/relationships/image" Target="../media/image41.tiff"/><Relationship Id="rId24" Type="http://schemas.openxmlformats.org/officeDocument/2006/relationships/image" Target="../media/image54.png"/><Relationship Id="rId32" Type="http://schemas.openxmlformats.org/officeDocument/2006/relationships/image" Target="../media/image62.jpg"/><Relationship Id="rId37" Type="http://schemas.openxmlformats.org/officeDocument/2006/relationships/image" Target="../media/image67.jpg"/><Relationship Id="rId5" Type="http://schemas.openxmlformats.org/officeDocument/2006/relationships/image" Target="../media/image35.png"/><Relationship Id="rId15" Type="http://schemas.openxmlformats.org/officeDocument/2006/relationships/image" Target="../media/image45.tiff"/><Relationship Id="rId23" Type="http://schemas.openxmlformats.org/officeDocument/2006/relationships/image" Target="../media/image53.emf"/><Relationship Id="rId28" Type="http://schemas.openxmlformats.org/officeDocument/2006/relationships/image" Target="../media/image58.tiff"/><Relationship Id="rId36" Type="http://schemas.openxmlformats.org/officeDocument/2006/relationships/image" Target="../media/image66.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jpg"/><Relationship Id="rId4" Type="http://schemas.openxmlformats.org/officeDocument/2006/relationships/image" Target="../media/image34.png"/><Relationship Id="rId9" Type="http://schemas.openxmlformats.org/officeDocument/2006/relationships/image" Target="../media/image39.tiff"/><Relationship Id="rId14" Type="http://schemas.openxmlformats.org/officeDocument/2006/relationships/image" Target="../media/image44.emf"/><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7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video" Target="https://www.youtube.com/embed/97jI9_JUbVY?feature=oembed" TargetMode="External"/><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video" Target="https://www.youtube.com/embed/Ij0d_jPHqQo?feature=oembed" TargetMode="External"/><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62.xml"/><Relationship Id="rId5" Type="http://schemas.openxmlformats.org/officeDocument/2006/relationships/image" Target="../media/image101.png"/><Relationship Id="rId4" Type="http://schemas.openxmlformats.org/officeDocument/2006/relationships/image" Target="../media/image100.emf"/></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08.tiff"/><Relationship Id="rId3" Type="http://schemas.openxmlformats.org/officeDocument/2006/relationships/image" Target="../media/image103.tiff"/><Relationship Id="rId7" Type="http://schemas.openxmlformats.org/officeDocument/2006/relationships/image" Target="../media/image107.tiff"/><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106.png"/><Relationship Id="rId11" Type="http://schemas.openxmlformats.org/officeDocument/2006/relationships/image" Target="../media/image76.png"/><Relationship Id="rId5" Type="http://schemas.openxmlformats.org/officeDocument/2006/relationships/image" Target="../media/image105.png"/><Relationship Id="rId10" Type="http://schemas.openxmlformats.org/officeDocument/2006/relationships/image" Target="../media/image75.emf"/><Relationship Id="rId4" Type="http://schemas.openxmlformats.org/officeDocument/2006/relationships/image" Target="../media/image104.png"/><Relationship Id="rId9" Type="http://schemas.openxmlformats.org/officeDocument/2006/relationships/image" Target="../media/image109.png"/></Relationships>
</file>

<file path=ppt/slides/_rels/slide31.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tiff"/><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32.xml"/><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27.svg"/></Relationships>
</file>

<file path=ppt/slides/_rels/slide4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notesSlide" Target="../notesSlides/notesSlide38.xml"/><Relationship Id="rId16" Type="http://schemas.openxmlformats.org/officeDocument/2006/relationships/image" Target="../media/image141.png"/><Relationship Id="rId1" Type="http://schemas.openxmlformats.org/officeDocument/2006/relationships/slideLayout" Target="../slideLayouts/slideLayout6.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40.jpe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43.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50.jpeg"/><Relationship Id="rId5" Type="http://schemas.openxmlformats.org/officeDocument/2006/relationships/image" Target="../media/image149.png"/><Relationship Id="rId4" Type="http://schemas.openxmlformats.org/officeDocument/2006/relationships/image" Target="../media/image148.svg"/><Relationship Id="rId9" Type="http://schemas.openxmlformats.org/officeDocument/2006/relationships/image" Target="../media/image153.png"/></Relationships>
</file>

<file path=ppt/slides/_rels/slide4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57.jpeg"/><Relationship Id="rId5" Type="http://schemas.openxmlformats.org/officeDocument/2006/relationships/image" Target="../media/image156.png"/><Relationship Id="rId4" Type="http://schemas.openxmlformats.org/officeDocument/2006/relationships/image" Target="../media/image155.png"/></Relationships>
</file>

<file path=ppt/slides/_rels/slide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49.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9.xml"/></Relationships>
</file>

<file path=ppt/slides/_rels/slide51.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94.png"/><Relationship Id="rId3" Type="http://schemas.openxmlformats.org/officeDocument/2006/relationships/image" Target="../media/image179.png"/><Relationship Id="rId21" Type="http://schemas.openxmlformats.org/officeDocument/2006/relationships/image" Target="../media/image197.emf"/><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93.png"/><Relationship Id="rId2" Type="http://schemas.openxmlformats.org/officeDocument/2006/relationships/notesSlide" Target="../notesSlides/notesSlide47.xml"/><Relationship Id="rId16" Type="http://schemas.openxmlformats.org/officeDocument/2006/relationships/image" Target="../media/image192.png"/><Relationship Id="rId20" Type="http://schemas.openxmlformats.org/officeDocument/2006/relationships/image" Target="../media/image196.svg"/><Relationship Id="rId1" Type="http://schemas.openxmlformats.org/officeDocument/2006/relationships/slideLayout" Target="../slideLayouts/slideLayout5.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5" Type="http://schemas.openxmlformats.org/officeDocument/2006/relationships/image" Target="../media/image191.png"/><Relationship Id="rId23" Type="http://schemas.openxmlformats.org/officeDocument/2006/relationships/image" Target="../media/image199.png"/><Relationship Id="rId10" Type="http://schemas.openxmlformats.org/officeDocument/2006/relationships/image" Target="../media/image186.png"/><Relationship Id="rId19" Type="http://schemas.openxmlformats.org/officeDocument/2006/relationships/image" Target="../media/image195.png"/><Relationship Id="rId4" Type="http://schemas.openxmlformats.org/officeDocument/2006/relationships/image" Target="../media/image180.png"/><Relationship Id="rId9" Type="http://schemas.openxmlformats.org/officeDocument/2006/relationships/image" Target="../media/image185.png"/><Relationship Id="rId14" Type="http://schemas.openxmlformats.org/officeDocument/2006/relationships/image" Target="../media/image190.png"/><Relationship Id="rId22" Type="http://schemas.openxmlformats.org/officeDocument/2006/relationships/image" Target="../media/image198.png"/></Relationships>
</file>

<file path=ppt/slides/_rels/slide52.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5.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184.png"/><Relationship Id="rId5" Type="http://schemas.openxmlformats.org/officeDocument/2006/relationships/image" Target="../media/image179.png"/><Relationship Id="rId4" Type="http://schemas.openxmlformats.org/officeDocument/2006/relationships/image" Target="../media/image18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0.xml"/><Relationship Id="rId1" Type="http://schemas.openxmlformats.org/officeDocument/2006/relationships/slideLayout" Target="../slideLayouts/slideLayout63.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3.xml"/><Relationship Id="rId1" Type="http://schemas.openxmlformats.org/officeDocument/2006/relationships/slideLayout" Target="../slideLayouts/slideLayout68.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5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54.xml"/><Relationship Id="rId1" Type="http://schemas.openxmlformats.org/officeDocument/2006/relationships/slideLayout" Target="../slideLayouts/slideLayout66.xml"/><Relationship Id="rId4" Type="http://schemas.openxmlformats.org/officeDocument/2006/relationships/image" Target="../media/image206.png"/></Relationships>
</file>

<file path=ppt/slides/_rels/slide5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5.xml"/><Relationship Id="rId1" Type="http://schemas.openxmlformats.org/officeDocument/2006/relationships/slideLayout" Target="../slideLayouts/slideLayout64.xml"/><Relationship Id="rId5" Type="http://schemas.openxmlformats.org/officeDocument/2006/relationships/image" Target="../media/image209.png"/><Relationship Id="rId4" Type="http://schemas.openxmlformats.org/officeDocument/2006/relationships/image" Target="../media/image2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56.xml"/><Relationship Id="rId1" Type="http://schemas.openxmlformats.org/officeDocument/2006/relationships/slideLayout" Target="../slideLayouts/slideLayout64.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6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7.xml"/><Relationship Id="rId1" Type="http://schemas.openxmlformats.org/officeDocument/2006/relationships/slideLayout" Target="../slideLayouts/slideLayout63.xml"/><Relationship Id="rId5" Type="http://schemas.openxmlformats.org/officeDocument/2006/relationships/image" Target="../media/image217.png"/><Relationship Id="rId4" Type="http://schemas.openxmlformats.org/officeDocument/2006/relationships/image" Target="../media/image216.png"/></Relationships>
</file>

<file path=ppt/slides/_rels/slide6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8.xml"/><Relationship Id="rId1" Type="http://schemas.openxmlformats.org/officeDocument/2006/relationships/slideLayout" Target="../slideLayouts/slideLayout64.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21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223.png"/></Relationships>
</file>

<file path=ppt/slides/_rels/slide6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65.xml"/><Relationship Id="rId1" Type="http://schemas.openxmlformats.org/officeDocument/2006/relationships/slideLayout" Target="../slideLayouts/slideLayout5.xml"/><Relationship Id="rId5" Type="http://schemas.openxmlformats.org/officeDocument/2006/relationships/image" Target="../media/image226.png"/><Relationship Id="rId4" Type="http://schemas.openxmlformats.org/officeDocument/2006/relationships/image" Target="../media/image2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7.png"/><Relationship Id="rId5" Type="http://schemas.openxmlformats.org/officeDocument/2006/relationships/image" Target="../media/image224.png"/><Relationship Id="rId4"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230.jpeg"/></Relationships>
</file>

<file path=ppt/slides/_rels/slide7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231.emf"/><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15860" y="973"/>
            <a:ext cx="3938276" cy="6855568"/>
          </a:xfrm>
          <a:prstGeom prst="rect">
            <a:avLst/>
          </a:prstGeom>
          <a:solidFill>
            <a:srgbClr val="512BD4"/>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a:t>
            </a:r>
          </a:p>
          <a:p>
            <a:pPr defTabSz="896042">
              <a:lnSpc>
                <a:spcPct val="90000"/>
              </a:lnSpc>
              <a:spcBef>
                <a:spcPct val="0"/>
              </a:spcBef>
              <a:spcAft>
                <a:spcPts val="1567"/>
              </a:spcAft>
              <a:defRPr/>
            </a:pPr>
            <a:endPar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896042">
              <a:lnSpc>
                <a:spcPct val="90000"/>
              </a:lnSpc>
              <a:spcBef>
                <a:spcPct val="0"/>
              </a:spcBef>
              <a:spcAft>
                <a:spcPts val="1567"/>
              </a:spcAft>
              <a:defRPr/>
            </a:pPr>
            <a:endPar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524527" y="-117307"/>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2139688"/>
          </a:xfrm>
        </p:spPr>
        <p:txBody>
          <a:bodyPr/>
          <a:lstStyle/>
          <a:p>
            <a:r>
              <a:rPr lang="en-US"/>
              <a:t>App Development </a:t>
            </a:r>
            <a:br>
              <a:rPr lang="en-US"/>
            </a:br>
            <a:r>
              <a:rPr lang="en-US"/>
              <a:t>With Xamarin</a:t>
            </a:r>
          </a:p>
        </p:txBody>
      </p:sp>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5100" y="4420608"/>
            <a:ext cx="6604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5100" y="3277608"/>
            <a:ext cx="6604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43300" y="2068514"/>
            <a:ext cx="51054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43300" y="3277608"/>
            <a:ext cx="459062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43300" y="4420608"/>
            <a:ext cx="788246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en-US" altLang="en-US" sz="3600">
                <a:solidFill>
                  <a:srgbClr val="606E6F"/>
                </a:solidFill>
                <a:latin typeface="Segoe UI Light" panose="020B0502040204020203" pitchFamily="34" charset="0"/>
                <a:cs typeface="Segoe UI Light" panose="020B0502040204020203" pitchFamily="34" charset="0"/>
              </a:rPr>
              <a:t>Native </a:t>
            </a: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5100" y="2057401"/>
            <a:ext cx="665163" cy="66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43300" y="5483403"/>
            <a:ext cx="51054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05100" y="5537402"/>
            <a:ext cx="665163" cy="665163"/>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pic>
        <p:nvPicPr>
          <p:cNvPr id="14" name="Picture 13" descr="A picture containing object&#10;&#10;Description automatically generated">
            <a:extLst>
              <a:ext uri="{FF2B5EF4-FFF2-40B4-BE49-F238E27FC236}">
                <a16:creationId xmlns:a16="http://schemas.microsoft.com/office/drawing/2014/main" id="{A6DCD8EB-F077-4F8E-B9EA-B150E0CACD8E}"/>
              </a:ext>
            </a:extLst>
          </p:cNvPr>
          <p:cNvPicPr>
            <a:picLocks noChangeAspect="1"/>
          </p:cNvPicPr>
          <p:nvPr/>
        </p:nvPicPr>
        <p:blipFill>
          <a:blip r:embed="rId8"/>
          <a:stretch>
            <a:fillRect/>
          </a:stretch>
        </p:blipFill>
        <p:spPr>
          <a:xfrm>
            <a:off x="3800763" y="102622"/>
            <a:ext cx="4590473" cy="1925344"/>
          </a:xfrm>
          <a:prstGeom prst="rect">
            <a:avLst/>
          </a:prstGeom>
        </p:spPr>
      </p:pic>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871904" y="2139670"/>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237779" y="2139669"/>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59354" y="2139670"/>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7" name="Group 6">
            <a:extLst>
              <a:ext uri="{FF2B5EF4-FFF2-40B4-BE49-F238E27FC236}">
                <a16:creationId xmlns:a16="http://schemas.microsoft.com/office/drawing/2014/main" id="{DA0436E6-50CB-4F89-8BAC-1FB6F85D9423}"/>
              </a:ext>
            </a:extLst>
          </p:cNvPr>
          <p:cNvGrpSpPr/>
          <p:nvPr/>
        </p:nvGrpSpPr>
        <p:grpSpPr>
          <a:xfrm>
            <a:off x="2871813" y="2782988"/>
            <a:ext cx="6521569" cy="2156154"/>
            <a:chOff x="2892372" y="3279586"/>
            <a:chExt cx="6448375" cy="1705020"/>
          </a:xfrm>
        </p:grpSpPr>
        <p:sp>
          <p:nvSpPr>
            <p:cNvPr id="35" name="Rectangle 34"/>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51"/>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56" name="Group 55"/>
          <p:cNvGrpSpPr/>
          <p:nvPr/>
        </p:nvGrpSpPr>
        <p:grpSpPr>
          <a:xfrm>
            <a:off x="5738936" y="1220336"/>
            <a:ext cx="787322" cy="787322"/>
            <a:chOff x="11434337" y="2930084"/>
            <a:chExt cx="1574643" cy="1574643"/>
          </a:xfrm>
          <a:solidFill>
            <a:srgbClr val="77D065"/>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sp>
        <p:nvSpPr>
          <p:cNvPr id="2" name="Title 1"/>
          <p:cNvSpPr>
            <a:spLocks noGrp="1"/>
          </p:cNvSpPr>
          <p:nvPr>
            <p:ph type="title"/>
          </p:nvPr>
        </p:nvSpPr>
        <p:spPr>
          <a:xfrm>
            <a:off x="538477" y="286381"/>
            <a:ext cx="11653523" cy="927940"/>
          </a:xfrm>
        </p:spPr>
        <p:txBody>
          <a:bodyPr/>
          <a:lstStyle/>
          <a:p>
            <a:r>
              <a:rPr lang="en-US"/>
              <a:t>Xamarin App Architecture</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grpSp>
        <p:nvGrpSpPr>
          <p:cNvPr id="3" name="Group 2">
            <a:extLst>
              <a:ext uri="{FF2B5EF4-FFF2-40B4-BE49-F238E27FC236}">
                <a16:creationId xmlns:a16="http://schemas.microsoft.com/office/drawing/2014/main" id="{C0C6C543-524B-4638-9030-DBEEE5D76BB0}"/>
              </a:ext>
            </a:extLst>
          </p:cNvPr>
          <p:cNvGrpSpPr/>
          <p:nvPr/>
        </p:nvGrpSpPr>
        <p:grpSpPr>
          <a:xfrm>
            <a:off x="3530282" y="1208645"/>
            <a:ext cx="787322" cy="787322"/>
            <a:chOff x="3567813" y="1467990"/>
            <a:chExt cx="787322" cy="787322"/>
          </a:xfrm>
        </p:grpSpPr>
        <p:sp>
          <p:nvSpPr>
            <p:cNvPr id="54" name="Oval 53"/>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64656176-7345-4EE1-A4CF-DE9A18C20195}"/>
              </a:ext>
            </a:extLst>
          </p:cNvPr>
          <p:cNvSpPr txBox="1"/>
          <p:nvPr/>
        </p:nvSpPr>
        <p:spPr>
          <a:xfrm>
            <a:off x="7902945" y="1231931"/>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8" name="TextBox 7">
            <a:extLst>
              <a:ext uri="{FF2B5EF4-FFF2-40B4-BE49-F238E27FC236}">
                <a16:creationId xmlns:a16="http://schemas.microsoft.com/office/drawing/2014/main" id="{8628BAF0-78C1-4D30-AB95-B29184C25054}"/>
              </a:ext>
            </a:extLst>
          </p:cNvPr>
          <p:cNvSpPr txBox="1"/>
          <p:nvPr/>
        </p:nvSpPr>
        <p:spPr>
          <a:xfrm>
            <a:off x="3576375"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5" name="TextBox 24">
            <a:extLst>
              <a:ext uri="{FF2B5EF4-FFF2-40B4-BE49-F238E27FC236}">
                <a16:creationId xmlns:a16="http://schemas.microsoft.com/office/drawing/2014/main" id="{3A64B1CA-4B19-43E8-92DF-C3962EB3FF38}"/>
              </a:ext>
            </a:extLst>
          </p:cNvPr>
          <p:cNvSpPr txBox="1"/>
          <p:nvPr/>
        </p:nvSpPr>
        <p:spPr>
          <a:xfrm>
            <a:off x="5785029"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6" name="TextBox 25">
            <a:extLst>
              <a:ext uri="{FF2B5EF4-FFF2-40B4-BE49-F238E27FC236}">
                <a16:creationId xmlns:a16="http://schemas.microsoft.com/office/drawing/2014/main" id="{BA8538DC-A1AC-4C61-A811-C4436DD3F2EC}"/>
              </a:ext>
            </a:extLst>
          </p:cNvPr>
          <p:cNvSpPr txBox="1"/>
          <p:nvPr/>
        </p:nvSpPr>
        <p:spPr>
          <a:xfrm>
            <a:off x="7968664" y="2155123"/>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34832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30" grpId="0" animBg="1"/>
      <p:bldP spid="14" grpId="0"/>
      <p:bldP spid="20" grpId="0" animBg="1"/>
      <p:bldP spid="23" grpId="0" animBg="1"/>
      <p:bldP spid="8"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p>
        </p:txBody>
      </p:sp>
      <p:sp>
        <p:nvSpPr>
          <p:cNvPr id="19" name="Rounded Rectangle 18"/>
          <p:cNvSpPr/>
          <p:nvPr/>
        </p:nvSpPr>
        <p:spPr>
          <a:xfrm>
            <a:off x="74086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Windows.Media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0" name="Rounded Rectangle 19"/>
          <p:cNvSpPr/>
          <p:nvPr/>
        </p:nvSpPr>
        <p:spPr>
          <a:xfrm>
            <a:off x="2911154" y="1875366"/>
            <a:ext cx="2033609" cy="666217"/>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00"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Windows.Networking</a:t>
            </a:r>
            <a:endParaRPr lang="en-US" sz="1400"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1" name="Rounded Rectangle 20"/>
          <p:cNvSpPr/>
          <p:nvPr/>
        </p:nvSpPr>
        <p:spPr>
          <a:xfrm>
            <a:off x="5081441"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Windows.Storage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2" name="Rounded Rectangle 21"/>
          <p:cNvSpPr/>
          <p:nvPr/>
        </p:nvSpPr>
        <p:spPr>
          <a:xfrm>
            <a:off x="7251728"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Windows.Foundation</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3" name="Rounded Rectangle 22"/>
          <p:cNvSpPr/>
          <p:nvPr/>
        </p:nvSpPr>
        <p:spPr>
          <a:xfrm>
            <a:off x="942201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Windows.Devices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9"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0"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1"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2"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4"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5"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26"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7"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8"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9" name="Left Brace 28"/>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30" name="Rectangle 29"/>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59269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Xamarin.iOS</a:t>
            </a:r>
            <a:endParaRPr lang="en-US"/>
          </a:p>
        </p:txBody>
      </p:sp>
      <p:grpSp>
        <p:nvGrpSpPr>
          <p:cNvPr id="6" name="Group 5"/>
          <p:cNvGrpSpPr/>
          <p:nvPr/>
        </p:nvGrpSpPr>
        <p:grpSpPr>
          <a:xfrm>
            <a:off x="740866" y="1875365"/>
            <a:ext cx="10714759" cy="666218"/>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Xamarin.Android</a:t>
            </a:r>
            <a:endParaRPr lang="en-US"/>
          </a:p>
        </p:txBody>
      </p:sp>
      <p:grpSp>
        <p:nvGrpSpPr>
          <p:cNvPr id="28" name="Group 27"/>
          <p:cNvGrpSpPr/>
          <p:nvPr/>
        </p:nvGrpSpPr>
        <p:grpSpPr>
          <a:xfrm>
            <a:off x="740866" y="1875365"/>
            <a:ext cx="10714759" cy="666218"/>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iOS, Android, Desktop, Web, Cloud, and More!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IntelliSense &amp; Code Cleanup</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Enhanced Collaboration with Live Share and Pull Request Experience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Debugger &amp; Search Windows</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8745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57"/>
            <a:r>
              <a:rPr lang="en-US" sz="4800" spc="-50">
                <a:solidFill>
                  <a:srgbClr val="505050"/>
                </a:solidFill>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rgbClr val="512BD4"/>
                </a:solidFill>
              </a:rPr>
              <a:t>.NET Centric</a:t>
            </a:r>
          </a:p>
          <a:p>
            <a:pPr lvl="1"/>
            <a:r>
              <a:rPr lang="en-US" sz="2000" dirty="0"/>
              <a:t>Focused on .NET Developers</a:t>
            </a:r>
          </a:p>
          <a:p>
            <a:pPr lvl="1"/>
            <a:r>
              <a:rPr lang="en-US" sz="2000" dirty="0"/>
              <a:t>.NET Core</a:t>
            </a:r>
          </a:p>
          <a:p>
            <a:pPr lvl="1"/>
            <a:r>
              <a:rPr lang="en-US" sz="2000" dirty="0"/>
              <a:t>ASP.NET Core Web Apps &amp; APIs</a:t>
            </a:r>
            <a:endParaRPr lang="en-US" sz="1608" dirty="0"/>
          </a:p>
          <a:p>
            <a:pPr marL="0" indent="0">
              <a:buNone/>
            </a:pPr>
            <a:r>
              <a:rPr lang="en-US" dirty="0">
                <a:solidFill>
                  <a:srgbClr val="512BD4"/>
                </a:solidFill>
              </a:rPr>
              <a:t>Unity </a:t>
            </a:r>
          </a:p>
          <a:p>
            <a:pPr lvl="1"/>
            <a:r>
              <a:rPr lang="en-US" dirty="0"/>
              <a:t>Develop and Debug Unity Game Code</a:t>
            </a:r>
          </a:p>
          <a:p>
            <a:pPr marL="0" indent="0">
              <a:buNone/>
            </a:pPr>
            <a:r>
              <a:rPr lang="en-US" dirty="0">
                <a:solidFill>
                  <a:srgbClr val="512BD4"/>
                </a:solidFill>
              </a:rPr>
              <a:t>Xamarin</a:t>
            </a:r>
          </a:p>
          <a:p>
            <a:pPr lvl="1"/>
            <a:r>
              <a:rPr lang="en-US" dirty="0"/>
              <a:t>Mobile: Android, iOS, </a:t>
            </a:r>
            <a:r>
              <a:rPr lang="en-US" dirty="0" err="1"/>
              <a:t>watchOS</a:t>
            </a:r>
            <a:endParaRPr lang="en-US" dirty="0"/>
          </a:p>
          <a:p>
            <a:pPr lvl="1"/>
            <a:r>
              <a:rPr lang="en-US" dirty="0"/>
              <a:t>macOS, </a:t>
            </a:r>
            <a:r>
              <a:rPr lang="en-US" dirty="0" err="1"/>
              <a:t>tvOS</a:t>
            </a:r>
            <a:endParaRPr lang="en-US" sz="2000" dirty="0"/>
          </a:p>
          <a:p>
            <a:pPr marL="0" indent="0">
              <a:buNone/>
            </a:pPr>
            <a:r>
              <a:rPr lang="en-US" sz="3600" dirty="0">
                <a:solidFill>
                  <a:srgbClr val="512BD4"/>
                </a:solidFill>
              </a:rPr>
              <a:t>Azure</a:t>
            </a:r>
          </a:p>
          <a:p>
            <a:pPr lvl="1"/>
            <a:r>
              <a:rPr lang="en-US" sz="2000" dirty="0"/>
              <a:t>Connected Services</a:t>
            </a:r>
          </a:p>
          <a:p>
            <a:pPr lvl="1"/>
            <a:r>
              <a:rPr lang="en-US" sz="2000" dirty="0"/>
              <a:t>Easy Deployment</a:t>
            </a:r>
          </a:p>
          <a:p>
            <a:pPr lvl="1"/>
            <a:r>
              <a:rPr lang="en-US" sz="2000" dirty="0"/>
              <a:t>Azure Functions</a:t>
            </a:r>
          </a:p>
        </p:txBody>
      </p:sp>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5" cy="5334309"/>
          </a:xfrm>
        </p:grpSpPr>
        <p:grpSp>
          <p:nvGrpSpPr>
            <p:cNvPr id="14" name="Group 13"/>
            <p:cNvGrpSpPr/>
            <p:nvPr/>
          </p:nvGrpSpPr>
          <p:grpSpPr>
            <a:xfrm>
              <a:off x="4297753" y="1684920"/>
              <a:ext cx="9314715" cy="5334309"/>
              <a:chOff x="3148968" y="1268868"/>
              <a:chExt cx="8934715"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481" y="2023180"/>
              <a:ext cx="6770420" cy="4231512"/>
            </a:xfrm>
            <a:prstGeom prst="rect">
              <a:avLst/>
            </a:prstGeom>
          </p:spPr>
        </p:pic>
      </p:grpSp>
    </p:spTree>
    <p:extLst>
      <p:ext uri="{BB962C8B-B14F-4D97-AF65-F5344CB8AC3E}">
        <p14:creationId xmlns:p14="http://schemas.microsoft.com/office/powerpoint/2010/main" val="24909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FA44-07C4-42F1-A5AE-EC4D7AABE0CC}"/>
              </a:ext>
            </a:extLst>
          </p:cNvPr>
          <p:cNvSpPr>
            <a:spLocks noGrp="1"/>
          </p:cNvSpPr>
          <p:nvPr>
            <p:ph type="title"/>
          </p:nvPr>
        </p:nvSpPr>
        <p:spPr>
          <a:xfrm>
            <a:off x="1285498" y="2881341"/>
            <a:ext cx="10010687" cy="1846659"/>
          </a:xfrm>
        </p:spPr>
        <p:txBody>
          <a:bodyPr/>
          <a:lstStyle/>
          <a:p>
            <a:r>
              <a:rPr lang="en-US"/>
              <a:t>Demo: </a:t>
            </a:r>
            <a:br>
              <a:rPr lang="en-US"/>
            </a:br>
            <a:r>
              <a:rPr lang="en-US"/>
              <a:t>Xamarin Development</a:t>
            </a:r>
          </a:p>
        </p:txBody>
      </p:sp>
    </p:spTree>
    <p:extLst>
      <p:ext uri="{BB962C8B-B14F-4D97-AF65-F5344CB8AC3E}">
        <p14:creationId xmlns:p14="http://schemas.microsoft.com/office/powerpoint/2010/main" val="233040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Introduction to Mobile Development with Xamarin</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718877"/>
            <a:ext cx="9860611" cy="1165866"/>
          </a:xfrm>
        </p:spPr>
        <p:txBody>
          <a:bodyPr/>
          <a:lstStyle/>
          <a:p>
            <a:endParaRPr lang="en-US" dirty="0"/>
          </a:p>
        </p:txBody>
      </p:sp>
    </p:spTree>
    <p:extLst>
      <p:ext uri="{BB962C8B-B14F-4D97-AF65-F5344CB8AC3E}">
        <p14:creationId xmlns:p14="http://schemas.microsoft.com/office/powerpoint/2010/main" val="6896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2EE330-0164-413F-9BD9-6DBED926571F}"/>
              </a:ext>
            </a:extLst>
          </p:cNvPr>
          <p:cNvSpPr/>
          <p:nvPr/>
        </p:nvSpPr>
        <p:spPr>
          <a:xfrm>
            <a:off x="4520664" y="3244334"/>
            <a:ext cx="3150671" cy="369332"/>
          </a:xfrm>
          <a:prstGeom prst="rect">
            <a:avLst/>
          </a:prstGeom>
        </p:spPr>
        <p:txBody>
          <a:bodyPr wrap="none">
            <a:spAutoFit/>
          </a:bodyPr>
          <a:lstStyle/>
          <a:p>
            <a:r>
              <a:rPr lang="en-US"/>
              <a:t>https://youtu.be/97jI9_JUbVY</a:t>
            </a:r>
          </a:p>
        </p:txBody>
      </p:sp>
      <p:pic>
        <p:nvPicPr>
          <p:cNvPr id="5" name="Online Media 4" title="Intro to Xamarin">
            <a:hlinkClick r:id="" action="ppaction://media"/>
            <a:extLst>
              <a:ext uri="{FF2B5EF4-FFF2-40B4-BE49-F238E27FC236}">
                <a16:creationId xmlns:a16="http://schemas.microsoft.com/office/drawing/2014/main" id="{9D0B4316-2680-4BA7-8066-444A9E4B3B48}"/>
              </a:ext>
            </a:extLst>
          </p:cNvPr>
          <p:cNvPicPr>
            <a:picLocks noRot="1" noChangeAspect="1"/>
          </p:cNvPicPr>
          <p:nvPr>
            <a:videoFile r:link="rId1"/>
          </p:nvPr>
        </p:nvPicPr>
        <p:blipFill>
          <a:blip r:embed="rId4"/>
          <a:stretch>
            <a:fillRect/>
          </a:stretch>
        </p:blipFill>
        <p:spPr>
          <a:xfrm>
            <a:off x="-1" y="0"/>
            <a:ext cx="12192001" cy="6858001"/>
          </a:xfrm>
          <a:prstGeom prst="rect">
            <a:avLst/>
          </a:prstGeom>
        </p:spPr>
      </p:pic>
    </p:spTree>
    <p:extLst>
      <p:ext uri="{BB962C8B-B14F-4D97-AF65-F5344CB8AC3E}">
        <p14:creationId xmlns:p14="http://schemas.microsoft.com/office/powerpoint/2010/main" val="38283414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Intro to Xamarin with Audio">
            <a:hlinkClick r:id="" action="ppaction://media"/>
            <a:extLst>
              <a:ext uri="{FF2B5EF4-FFF2-40B4-BE49-F238E27FC236}">
                <a16:creationId xmlns:a16="http://schemas.microsoft.com/office/drawing/2014/main" id="{89277FBC-5C29-428A-B8BC-BCC157AF2059}"/>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18695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E4F38-4E2B-4F0F-A682-5D2363AB3F1A}"/>
              </a:ext>
            </a:extLst>
          </p:cNvPr>
          <p:cNvSpPr txBox="1"/>
          <p:nvPr/>
        </p:nvSpPr>
        <p:spPr>
          <a:xfrm>
            <a:off x="7458123" y="2467390"/>
            <a:ext cx="1952577" cy="192322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41768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rgbClr val="7030A0"/>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 name="Group 8">
            <a:extLst>
              <a:ext uri="{FF2B5EF4-FFF2-40B4-BE49-F238E27FC236}">
                <a16:creationId xmlns:a16="http://schemas.microsoft.com/office/drawing/2014/main" id="{EC1B41F4-7756-4A73-8D35-A4AD7C96F547}"/>
              </a:ext>
            </a:extLst>
          </p:cNvPr>
          <p:cNvGrpSpPr/>
          <p:nvPr/>
        </p:nvGrpSpPr>
        <p:grpSpPr>
          <a:xfrm>
            <a:off x="9308567"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25680" y="5385949"/>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0" y="4275303"/>
                <a:ext cx="634451" cy="554098"/>
              </a:xfrm>
              <a:prstGeom prst="rect">
                <a:avLst/>
              </a:prstGeom>
              <a:noFill/>
              <a:ln>
                <a:noFill/>
              </a:ln>
            </p:spPr>
          </p:pic>
        </p:grpSp>
        <p:pic>
          <p:nvPicPr>
            <p:cNvPr id="1026" name="Picture 2">
              <a:extLst>
                <a:ext uri="{FF2B5EF4-FFF2-40B4-BE49-F238E27FC236}">
                  <a16:creationId xmlns:a16="http://schemas.microsoft.com/office/drawing/2014/main" id="{E88A285C-1E65-4CE6-81B1-856AE86C3E0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0049890" y="3249939"/>
              <a:ext cx="738512" cy="7385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03FE53-0B67-4FB8-B9DA-8C843B4C56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04221" y="2236323"/>
              <a:ext cx="829849" cy="829849"/>
            </a:xfrm>
            <a:prstGeom prst="rect">
              <a:avLst/>
            </a:prstGeom>
          </p:spPr>
        </p:pic>
      </p:grpSp>
    </p:spTree>
    <p:extLst>
      <p:ext uri="{BB962C8B-B14F-4D97-AF65-F5344CB8AC3E}">
        <p14:creationId xmlns:p14="http://schemas.microsoft.com/office/powerpoint/2010/main" val="6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par>
                          <p:cTn id="32" fill="hold">
                            <p:stCondLst>
                              <p:cond delay="1750"/>
                            </p:stCondLst>
                            <p:childTnLst>
                              <p:par>
                                <p:cTn id="33" presetID="10" presetClass="entr" presetSubtype="0"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E438-13F6-493E-8E45-9262BD802B27}"/>
              </a:ext>
            </a:extLst>
          </p:cNvPr>
          <p:cNvSpPr>
            <a:spLocks noGrp="1"/>
          </p:cNvSpPr>
          <p:nvPr>
            <p:ph type="title"/>
          </p:nvPr>
        </p:nvSpPr>
        <p:spPr>
          <a:xfrm>
            <a:off x="568047" y="2084172"/>
            <a:ext cx="8307012" cy="3176254"/>
          </a:xfrm>
        </p:spPr>
        <p:txBody>
          <a:bodyPr/>
          <a:lstStyle/>
          <a:p>
            <a:pPr defTabSz="914400">
              <a:spcBef>
                <a:spcPts val="0"/>
              </a:spcBef>
            </a:pPr>
            <a:r>
              <a:rPr lang="en-US" sz="7200" b="1">
                <a:gradFill>
                  <a:gsLst>
                    <a:gs pos="9259">
                      <a:schemeClr val="bg1"/>
                    </a:gs>
                    <a:gs pos="19444">
                      <a:schemeClr val="bg1"/>
                    </a:gs>
                  </a:gsLst>
                  <a:lin ang="5400000" scaled="1"/>
                </a:gradFill>
              </a:rPr>
              <a:t>No better time to be a </a:t>
            </a:r>
            <a:r>
              <a:rPr lang="en-US" sz="7200" b="1">
                <a:gradFill>
                  <a:gsLst>
                    <a:gs pos="9259">
                      <a:schemeClr val="bg1"/>
                    </a:gs>
                    <a:gs pos="19444">
                      <a:schemeClr val="bg1"/>
                    </a:gs>
                  </a:gsLst>
                  <a:lin ang="5400000" scaled="1"/>
                </a:gradFill>
                <a:latin typeface="Segoe UI Semibold" panose="020B0702040204020203" pitchFamily="34" charset="0"/>
                <a:cs typeface="Segoe UI Semibold" panose="020B0702040204020203" pitchFamily="34" charset="0"/>
              </a:rPr>
              <a:t>.NET </a:t>
            </a:r>
            <a:r>
              <a:rPr lang="en-US" sz="7200" b="1">
                <a:gradFill>
                  <a:gsLst>
                    <a:gs pos="9259">
                      <a:schemeClr val="bg1"/>
                    </a:gs>
                    <a:gs pos="19444">
                      <a:schemeClr val="bg1"/>
                    </a:gs>
                  </a:gsLst>
                  <a:lin ang="5400000" scaled="1"/>
                </a:gradFill>
              </a:rPr>
              <a:t>developer</a:t>
            </a:r>
          </a:p>
        </p:txBody>
      </p:sp>
    </p:spTree>
    <p:extLst>
      <p:ext uri="{BB962C8B-B14F-4D97-AF65-F5344CB8AC3E}">
        <p14:creationId xmlns:p14="http://schemas.microsoft.com/office/powerpoint/2010/main" val="168322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Title 2"/>
          <p:cNvSpPr>
            <a:spLocks noGrp="1"/>
          </p:cNvSpPr>
          <p:nvPr>
            <p:ph type="title"/>
          </p:nvPr>
        </p:nvSpPr>
        <p:spPr/>
        <p:txBody>
          <a:bodyPr/>
          <a:lstStyle/>
          <a:p>
            <a:r>
              <a:rPr lang="en-US">
                <a:solidFill>
                  <a:schemeClr val="tx1"/>
                </a:solidFill>
              </a:rPr>
              <a:t>.NET ecosystem</a:t>
            </a:r>
          </a:p>
        </p:txBody>
      </p:sp>
      <p:sp>
        <p:nvSpPr>
          <p:cNvPr id="46" name="3 arrow"/>
          <p:cNvSpPr/>
          <p:nvPr/>
        </p:nvSpPr>
        <p:spPr bwMode="auto">
          <a:xfrm>
            <a:off x="0" y="208636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defTabSz="895859" fontAlgn="base">
              <a:lnSpc>
                <a:spcPct val="90000"/>
              </a:lnSpc>
              <a:spcBef>
                <a:spcPct val="0"/>
              </a:spcBef>
              <a:spcAft>
                <a:spcPct val="0"/>
              </a:spcAft>
            </a:pPr>
            <a:endParaRPr lang="en-US" sz="3137" kern="0">
              <a:gradFill>
                <a:gsLst>
                  <a:gs pos="9583">
                    <a:srgbClr val="FFFFFF"/>
                  </a:gs>
                  <a:gs pos="24000">
                    <a:srgbClr val="FFFFFF"/>
                  </a:gs>
                </a:gsLst>
                <a:lin ang="5400000" scaled="0"/>
              </a:gradFill>
              <a:latin typeface="Segoe UI Light"/>
              <a:ea typeface="ＭＳ Ｐゴシック" charset="0"/>
            </a:endParaRPr>
          </a:p>
        </p:txBody>
      </p:sp>
      <p:cxnSp>
        <p:nvCxnSpPr>
          <p:cNvPr id="10" name="Straight Connector 9"/>
          <p:cNvCxnSpPr/>
          <p:nvPr/>
        </p:nvCxnSpPr>
        <p:spPr>
          <a:xfrm>
            <a:off x="4131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4327427"/>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195438" y="2086365"/>
            <a:ext cx="4146450" cy="1991309"/>
            <a:chOff x="8290983" y="2124076"/>
            <a:chExt cx="5972239" cy="2031239"/>
          </a:xfrm>
        </p:grpSpPr>
        <p:sp>
          <p:nvSpPr>
            <p:cNvPr id="26" name="Rectangle 25"/>
            <p:cNvSpPr/>
            <p:nvPr/>
          </p:nvSpPr>
          <p:spPr>
            <a:xfrm>
              <a:off x="8290983" y="2124076"/>
              <a:ext cx="5972239" cy="2031239"/>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30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Highest velocity OSS projects</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on GitHub</a:t>
              </a:r>
            </a:p>
          </p:txBody>
        </p:sp>
        <p:sp>
          <p:nvSpPr>
            <p:cNvPr id="15" name="Title 2"/>
            <p:cNvSpPr txBox="1">
              <a:spLocks/>
            </p:cNvSpPr>
            <p:nvPr/>
          </p:nvSpPr>
          <p:spPr>
            <a:xfrm>
              <a:off x="8760883" y="3765044"/>
              <a:ext cx="3571710" cy="341632"/>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Core</a:t>
              </a:r>
            </a:p>
          </p:txBody>
        </p:sp>
      </p:grpSp>
      <p:sp>
        <p:nvSpPr>
          <p:cNvPr id="44" name="Rectangle 43"/>
          <p:cNvSpPr/>
          <p:nvPr/>
        </p:nvSpPr>
        <p:spPr>
          <a:xfrm>
            <a:off x="4131439" y="2086365"/>
            <a:ext cx="3929122" cy="199130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&gt;750K</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Core developers</a:t>
            </a:r>
          </a:p>
          <a:p>
            <a:pPr defTabSz="1218365" fontAlgn="base">
              <a:lnSpc>
                <a:spcPct val="90000"/>
              </a:lnSpc>
              <a:spcBef>
                <a:spcPct val="0"/>
              </a:spcBef>
              <a:spcAft>
                <a:spcPct val="0"/>
              </a:spcAft>
            </a:pPr>
            <a:endParaRPr lang="en-US" sz="1961" kern="0">
              <a:gradFill>
                <a:gsLst>
                  <a:gs pos="92593">
                    <a:srgbClr val="FFFFFF"/>
                  </a:gs>
                  <a:gs pos="65741">
                    <a:srgbClr val="FFFFFF"/>
                  </a:gs>
                </a:gsLst>
                <a:lin ang="5400000" scaled="1"/>
              </a:gradFill>
              <a:latin typeface="Segoe UI"/>
              <a:ea typeface="Segoe UI" pitchFamily="34" charset="0"/>
              <a:cs typeface="Segoe UI" pitchFamily="34" charset="0"/>
            </a:endParaRPr>
          </a:p>
        </p:txBody>
      </p:sp>
      <p:grpSp>
        <p:nvGrpSpPr>
          <p:cNvPr id="20" name="Group 19"/>
          <p:cNvGrpSpPr/>
          <p:nvPr/>
        </p:nvGrpSpPr>
        <p:grpSpPr>
          <a:xfrm>
            <a:off x="8195439" y="4327429"/>
            <a:ext cx="5085279" cy="1935780"/>
            <a:chOff x="8290982" y="4410076"/>
            <a:chExt cx="5187249" cy="1974595"/>
          </a:xfrm>
        </p:grpSpPr>
        <p:sp>
          <p:nvSpPr>
            <p:cNvPr id="45" name="Rectangle 44"/>
            <p:cNvSpPr/>
            <p:nvPr/>
          </p:nvSpPr>
          <p:spPr>
            <a:xfrm>
              <a:off x="8290982" y="4410076"/>
              <a:ext cx="5187249" cy="1920636"/>
            </a:xfrm>
            <a:prstGeom prst="rect">
              <a:avLst/>
            </a:prstGeom>
          </p:spPr>
          <p:txBody>
            <a:bodyPr wrap="square" lIns="448212" tIns="448212" rIns="448212" bIns="448212">
              <a:spAutoFit/>
            </a:bodyPr>
            <a:lstStyle/>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&gt;550 repositories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&gt;61K accepted community PRs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&gt;12K contributors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&gt;87% outside of Microsoft</a:t>
              </a:r>
            </a:p>
          </p:txBody>
        </p:sp>
        <p:sp>
          <p:nvSpPr>
            <p:cNvPr id="41" name="Title 2"/>
            <p:cNvSpPr txBox="1">
              <a:spLocks/>
            </p:cNvSpPr>
            <p:nvPr/>
          </p:nvSpPr>
          <p:spPr>
            <a:xfrm>
              <a:off x="9111259" y="6038508"/>
              <a:ext cx="2659101"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Foundation</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165" y="6033977"/>
              <a:ext cx="350694" cy="350694"/>
            </a:xfrm>
            <a:prstGeom prst="rect">
              <a:avLst/>
            </a:prstGeom>
          </p:spPr>
        </p:pic>
      </p:grpSp>
      <p:grpSp>
        <p:nvGrpSpPr>
          <p:cNvPr id="21" name="Group 20"/>
          <p:cNvGrpSpPr/>
          <p:nvPr/>
        </p:nvGrpSpPr>
        <p:grpSpPr>
          <a:xfrm>
            <a:off x="4131440" y="4327427"/>
            <a:ext cx="3823602" cy="1960576"/>
            <a:chOff x="4145491" y="4410076"/>
            <a:chExt cx="3900273" cy="1999890"/>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8x</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Faster than Node.js</a:t>
              </a:r>
            </a:p>
          </p:txBody>
        </p:sp>
        <p:sp>
          <p:nvSpPr>
            <p:cNvPr id="37" name="Rectangle 36"/>
            <p:cNvSpPr/>
            <p:nvPr/>
          </p:nvSpPr>
          <p:spPr>
            <a:xfrm>
              <a:off x="5043488" y="6038511"/>
              <a:ext cx="3002276" cy="341632"/>
            </a:xfrm>
            <a:prstGeom prst="rect">
              <a:avLst/>
            </a:prstGeom>
          </p:spPr>
          <p:txBody>
            <a:bodyPr wrap="square" anchor="ctr" anchorCtr="0">
              <a:spAutoFit/>
            </a:bodyPr>
            <a:lstStyle/>
            <a:p>
              <a:pPr defTabSz="914225">
                <a:lnSpc>
                  <a:spcPct val="90000"/>
                </a:lnSpc>
              </a:pPr>
              <a:r>
                <a:rPr lang="en-US" sz="1765" kern="0">
                  <a:gradFill>
                    <a:gsLst>
                      <a:gs pos="74074">
                        <a:srgbClr val="FFFFFF"/>
                      </a:gs>
                      <a:gs pos="65741">
                        <a:srgbClr val="FFFFFF"/>
                      </a:gs>
                    </a:gsLst>
                    <a:lin ang="5400000" scaled="1"/>
                  </a:gradFill>
                  <a:latin typeface="Segoe UI Semibold" panose="020B0702040204020203" pitchFamily="34" charset="0"/>
                  <a:ea typeface="ＭＳ Ｐゴシック" charset="0"/>
                  <a:cs typeface="Segoe UI Semibold" panose="020B0702040204020203" pitchFamily="34" charset="0"/>
                </a:rPr>
                <a:t>ASP.NET Core</a:t>
              </a:r>
            </a:p>
          </p:txBody>
        </p:sp>
        <p:pic>
          <p:nvPicPr>
            <p:cNvPr id="2" name="Picture 1"/>
            <p:cNvPicPr>
              <a:picLocks noChangeAspect="1"/>
            </p:cNvPicPr>
            <p:nvPr/>
          </p:nvPicPr>
          <p:blipFill rotWithShape="1">
            <a:blip r:embed="rId4">
              <a:duotone>
                <a:prstClr val="black"/>
                <a:schemeClr val="tx1">
                  <a:lumMod val="85000"/>
                  <a:tint val="45000"/>
                  <a:satMod val="400000"/>
                </a:schemeClr>
              </a:duotone>
              <a:extLst>
                <a:ext uri="{28A0092B-C50C-407E-A947-70E740481C1C}">
                  <a14:useLocalDpi xmlns:a14="http://schemas.microsoft.com/office/drawing/2010/main" val="0"/>
                </a:ext>
              </a:extLst>
            </a:blip>
            <a:srcRect/>
            <a:stretch/>
          </p:blipFill>
          <p:spPr>
            <a:xfrm>
              <a:off x="4615391" y="6008688"/>
              <a:ext cx="401280" cy="401278"/>
            </a:xfrm>
            <a:prstGeom prst="rect">
              <a:avLst/>
            </a:prstGeom>
          </p:spPr>
        </p:pic>
      </p:grpSp>
      <p:sp>
        <p:nvSpPr>
          <p:cNvPr id="24" name="Rectangle 23"/>
          <p:cNvSpPr/>
          <p:nvPr/>
        </p:nvSpPr>
        <p:spPr>
          <a:xfrm>
            <a:off x="67439" y="2086365"/>
            <a:ext cx="4047102" cy="171983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+1M New</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developers in last year</a:t>
            </a:r>
          </a:p>
        </p:txBody>
      </p:sp>
      <p:grpSp>
        <p:nvGrpSpPr>
          <p:cNvPr id="22" name="Group 21"/>
          <p:cNvGrpSpPr/>
          <p:nvPr/>
        </p:nvGrpSpPr>
        <p:grpSpPr>
          <a:xfrm>
            <a:off x="67440" y="4327427"/>
            <a:ext cx="2995945" cy="1950433"/>
            <a:chOff x="-1" y="4410076"/>
            <a:chExt cx="3056020" cy="1989543"/>
          </a:xfrm>
        </p:grpSpPr>
        <p:sp>
          <p:nvSpPr>
            <p:cNvPr id="43" name="Rectangle 42"/>
            <p:cNvSpPr/>
            <p:nvPr/>
          </p:nvSpPr>
          <p:spPr>
            <a:xfrm>
              <a:off x="-1" y="4410076"/>
              <a:ext cx="2516715"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10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Language=C#</a:t>
              </a:r>
            </a:p>
          </p:txBody>
        </p:sp>
        <p:sp>
          <p:nvSpPr>
            <p:cNvPr id="47" name="Title 2"/>
            <p:cNvSpPr txBox="1">
              <a:spLocks/>
            </p:cNvSpPr>
            <p:nvPr/>
          </p:nvSpPr>
          <p:spPr>
            <a:xfrm>
              <a:off x="850484" y="6038511"/>
              <a:ext cx="2205535"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GitHub</a:t>
              </a:r>
            </a:p>
          </p:txBody>
        </p:sp>
        <p:pic>
          <p:nvPicPr>
            <p:cNvPr id="2050" name="Picture 2" descr="https://cdn4.iconfinder.com/data/icons/iconsimple-logotypes/512/github-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 y="6019035"/>
              <a:ext cx="380584" cy="3805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334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40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600"/>
                                        <p:tgtEl>
                                          <p:spTgt spid="10"/>
                                        </p:tgtEl>
                                      </p:cBhvr>
                                    </p:animEffect>
                                  </p:childTnLst>
                                </p:cTn>
                              </p:par>
                              <p:par>
                                <p:cTn id="12" presetID="10" presetClass="entr" presetSubtype="0" fill="hold"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63" presetClass="path" presetSubtype="0" decel="100000" fill="hold" nodeType="withEffect">
                                  <p:stCondLst>
                                    <p:cond delay="500"/>
                                  </p:stCondLst>
                                  <p:childTnLst>
                                    <p:animMotion origin="layout" path="M 2.5E-6 4.44444E-6 L 0.025 4.44444E-6 " pathEditMode="relative" rAng="0" ptsTypes="AA">
                                      <p:cBhvr>
                                        <p:cTn id="16" dur="800" spd="-100000" fill="hold"/>
                                        <p:tgtEl>
                                          <p:spTgt spid="14"/>
                                        </p:tgtEl>
                                        <p:attrNameLst>
                                          <p:attrName>ppt_x</p:attrName>
                                          <p:attrName>ppt_y</p:attrName>
                                        </p:attrNameLst>
                                      </p:cBhvr>
                                      <p:rCtr x="1250" y="0"/>
                                    </p:animMotion>
                                  </p:childTnLst>
                                </p:cTn>
                              </p:par>
                              <p:par>
                                <p:cTn id="17" presetID="22" presetClass="entr" presetSubtype="1" fill="hold" nodeType="withEffect">
                                  <p:stCondLst>
                                    <p:cond delay="50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600"/>
                                        <p:tgtEl>
                                          <p:spTgt spid="54"/>
                                        </p:tgtEl>
                                      </p:cBhvr>
                                    </p:animEffect>
                                  </p:childTnLst>
                                </p:cTn>
                              </p:par>
                              <p:par>
                                <p:cTn id="20" presetID="10" presetClass="entr" presetSubtype="0" fill="hold" nodeType="withEffect">
                                  <p:stCondLst>
                                    <p:cond delay="6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63" presetClass="path" presetSubtype="0" decel="100000" fill="hold" nodeType="withEffect">
                                  <p:stCondLst>
                                    <p:cond delay="600"/>
                                  </p:stCondLst>
                                  <p:childTnLst>
                                    <p:animMotion origin="layout" path="M 4.58333E-6 1.85185E-6 L 0.025 1.85185E-6 " pathEditMode="relative" rAng="0" ptsTypes="AA">
                                      <p:cBhvr>
                                        <p:cTn id="24" dur="800" spd="-100000" fill="hold"/>
                                        <p:tgtEl>
                                          <p:spTgt spid="22"/>
                                        </p:tgtEl>
                                        <p:attrNameLst>
                                          <p:attrName>ppt_x</p:attrName>
                                          <p:attrName>ppt_y</p:attrName>
                                        </p:attrNameLst>
                                      </p:cBhvr>
                                      <p:rCtr x="1250" y="0"/>
                                    </p:animMotion>
                                  </p:childTnLst>
                                </p:cTn>
                              </p:par>
                              <p:par>
                                <p:cTn id="25" presetID="22" presetClass="entr" presetSubtype="8" fill="hold" nodeType="withEffect">
                                  <p:stCondLst>
                                    <p:cond delay="60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800"/>
                                        <p:tgtEl>
                                          <p:spTgt spid="56"/>
                                        </p:tgtEl>
                                      </p:cBhvr>
                                    </p:animEffect>
                                  </p:childTnLst>
                                </p:cTn>
                              </p:par>
                              <p:par>
                                <p:cTn id="28" presetID="10" presetClass="entr" presetSubtype="0" fill="hold" nodeType="withEffect">
                                  <p:stCondLst>
                                    <p:cond delay="70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63" presetClass="path" presetSubtype="0" decel="100000" fill="hold" nodeType="withEffect">
                                  <p:stCondLst>
                                    <p:cond delay="700"/>
                                  </p:stCondLst>
                                  <p:childTnLst>
                                    <p:animMotion origin="layout" path="M -2.91667E-6 -2.59259E-6 L 0.025 -2.59259E-6 " pathEditMode="relative" rAng="0" ptsTypes="AA">
                                      <p:cBhvr>
                                        <p:cTn id="32" dur="800" spd="-100000" fill="hold"/>
                                        <p:tgtEl>
                                          <p:spTgt spid="21"/>
                                        </p:tgtEl>
                                        <p:attrNameLst>
                                          <p:attrName>ppt_x</p:attrName>
                                          <p:attrName>ppt_y</p:attrName>
                                        </p:attrNameLst>
                                      </p:cBhvr>
                                      <p:rCtr x="1250" y="0"/>
                                    </p:animMotion>
                                  </p:childTnLst>
                                </p:cTn>
                              </p:par>
                              <p:par>
                                <p:cTn id="33" presetID="10" presetClass="entr" presetSubtype="0" fill="hold" nodeType="withEffect">
                                  <p:stCondLst>
                                    <p:cond delay="8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63" presetClass="path" presetSubtype="0" decel="100000" fill="hold" nodeType="withEffect">
                                  <p:stCondLst>
                                    <p:cond delay="800"/>
                                  </p:stCondLst>
                                  <p:childTnLst>
                                    <p:animMotion origin="layout" path="M 8.33333E-7 -7.40741E-7 L 0.025 -7.40741E-7 " pathEditMode="relative" rAng="0" ptsTypes="AA">
                                      <p:cBhvr>
                                        <p:cTn id="37" dur="800" spd="-100000" fill="hold"/>
                                        <p:tgtEl>
                                          <p:spTgt spid="20"/>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475312"/>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a:ln w="3175">
                  <a:noFill/>
                </a:ln>
                <a:gradFill>
                  <a:gsLst>
                    <a:gs pos="1250">
                      <a:srgbClr val="101128"/>
                    </a:gs>
                    <a:gs pos="100000">
                      <a:srgbClr val="101128"/>
                    </a:gs>
                  </a:gsLst>
                  <a:lin ang="5400000" scaled="0"/>
                </a:gradFill>
                <a:effectLst/>
                <a:uLnTx/>
                <a:uFillTx/>
                <a:latin typeface="Segoe UI Light"/>
                <a:ea typeface="+mn-ea"/>
                <a:cs typeface="Segoe UI Light" panose="020B0502040204020203" pitchFamily="34" charset="0"/>
              </a:rPr>
              <a:t>.NET Open Source Success</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“Samsung is embracing .NET because it is a completely open source project.” </a:t>
            </a:r>
            <a:r>
              <a:rPr kumimoji="0" lang="en-US" sz="1600" b="0" i="0" u="none" strike="noStrike" kern="1200" cap="none" spc="0" normalizeH="0" baseline="0" noProof="0">
                <a:ln>
                  <a:noFill/>
                </a:ln>
                <a:solidFill>
                  <a:srgbClr val="101128"/>
                </a:solidFill>
                <a:effectLst/>
                <a:uLnTx/>
                <a:uFillTx/>
                <a:latin typeface="Segoe UI"/>
                <a:ea typeface="+mn-ea"/>
                <a:cs typeface="+mn-cs"/>
              </a:rPr>
              <a:t>— Samsung</a:t>
            </a:r>
            <a:endParaRPr kumimoji="0" lang="en-US" sz="1961" b="0" i="0" u="none" strike="noStrike" kern="1200" cap="none" spc="0" normalizeH="0" baseline="0" noProof="0">
              <a:ln>
                <a:noFill/>
              </a:ln>
              <a:solidFill>
                <a:srgbClr val="101128"/>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a:ln>
                  <a:noFill/>
                </a:ln>
                <a:solidFill>
                  <a:srgbClr val="101128"/>
                </a:solidFill>
                <a:effectLst/>
                <a:uLnTx/>
                <a:uFillTx/>
                <a:latin typeface="Segoe UI"/>
                <a:ea typeface="+mn-ea"/>
                <a:cs typeface="+mn-cs"/>
              </a:rPr>
              <a:t>— </a:t>
            </a:r>
            <a:r>
              <a:rPr kumimoji="0" lang="en-US" sz="1568" b="0" i="0" u="none" strike="noStrike" kern="1200" cap="none" spc="0" normalizeH="0" baseline="0" noProof="0" err="1">
                <a:ln>
                  <a:noFill/>
                </a:ln>
                <a:solidFill>
                  <a:srgbClr val="101128"/>
                </a:solidFill>
                <a:effectLst/>
                <a:uLnTx/>
                <a:uFillTx/>
                <a:latin typeface="Segoe UI"/>
                <a:ea typeface="+mn-ea"/>
                <a:cs typeface="+mn-cs"/>
              </a:rPr>
              <a:t>Illyriad</a:t>
            </a:r>
            <a:r>
              <a:rPr kumimoji="0" lang="en-US" sz="1568" b="0" i="0" u="none" strike="noStrike" kern="1200" cap="none" spc="0" normalizeH="0" baseline="0" noProof="0">
                <a:ln>
                  <a:noFill/>
                </a:ln>
                <a:solidFill>
                  <a:srgbClr val="101128"/>
                </a:solidFill>
                <a:effectLst/>
                <a:uLnTx/>
                <a:uFillTx/>
                <a:latin typeface="Segoe U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0" y="6060984"/>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01128"/>
                </a:solidFill>
                <a:effectLst/>
                <a:uLnTx/>
                <a:uFillTx/>
                <a:latin typeface="Calibri"/>
                <a:ea typeface="+mn-ea"/>
                <a:cs typeface="+mn-cs"/>
              </a:rPr>
              <a:t>61,000+ Community Contributions from 3700+ Companies outside Microsoft</a:t>
            </a:r>
          </a:p>
        </p:txBody>
      </p:sp>
      <p:graphicFrame>
        <p:nvGraphicFramePr>
          <p:cNvPr id="17" name="Chart 16">
            <a:extLst>
              <a:ext uri="{FF2B5EF4-FFF2-40B4-BE49-F238E27FC236}">
                <a16:creationId xmlns:a16="http://schemas.microsoft.com/office/drawing/2014/main" id="{E555C62B-14A8-4EF5-9B9D-31E0A281FA1C}"/>
              </a:ext>
            </a:extLst>
          </p:cNvPr>
          <p:cNvGraphicFramePr>
            <a:graphicFrameLocks/>
          </p:cNvGraphicFramePr>
          <p:nvPr>
            <p:extLst>
              <p:ext uri="{D42A27DB-BD31-4B8C-83A1-F6EECF244321}">
                <p14:modId xmlns:p14="http://schemas.microsoft.com/office/powerpoint/2010/main" val="467036701"/>
              </p:ext>
            </p:extLst>
          </p:nvPr>
        </p:nvGraphicFramePr>
        <p:xfrm>
          <a:off x="31582" y="1419065"/>
          <a:ext cx="6352758" cy="42719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9945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835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488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5EE5F-2227-49B2-9F5F-BD32CC7230B8}"/>
              </a:ext>
            </a:extLst>
          </p:cNvPr>
          <p:cNvPicPr>
            <a:picLocks noChangeAspect="1"/>
          </p:cNvPicPr>
          <p:nvPr/>
        </p:nvPicPr>
        <p:blipFill>
          <a:blip r:embed="rId3"/>
          <a:stretch>
            <a:fillRect/>
          </a:stretch>
        </p:blipFill>
        <p:spPr>
          <a:xfrm>
            <a:off x="2000250" y="681037"/>
            <a:ext cx="8191500" cy="5495925"/>
          </a:xfrm>
          <a:prstGeom prst="rect">
            <a:avLst/>
          </a:prstGeom>
        </p:spPr>
      </p:pic>
    </p:spTree>
    <p:extLst>
      <p:ext uri="{BB962C8B-B14F-4D97-AF65-F5344CB8AC3E}">
        <p14:creationId xmlns:p14="http://schemas.microsoft.com/office/powerpoint/2010/main" val="315727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924B-0178-4893-8ECA-580A6062A134}"/>
              </a:ext>
            </a:extLst>
          </p:cNvPr>
          <p:cNvSpPr>
            <a:spLocks noGrp="1"/>
          </p:cNvSpPr>
          <p:nvPr>
            <p:ph type="title"/>
          </p:nvPr>
        </p:nvSpPr>
        <p:spPr/>
        <p:txBody>
          <a:bodyPr/>
          <a:lstStyle/>
          <a:p>
            <a:r>
              <a:rPr lang="en-US"/>
              <a:t>Under the Hood</a:t>
            </a:r>
          </a:p>
        </p:txBody>
      </p:sp>
    </p:spTree>
    <p:extLst>
      <p:ext uri="{BB962C8B-B14F-4D97-AF65-F5344CB8AC3E}">
        <p14:creationId xmlns:p14="http://schemas.microsoft.com/office/powerpoint/2010/main" val="205930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4709944"/>
          </a:xfrm>
        </p:spPr>
        <p:txBody>
          <a:bodyPr/>
          <a:lstStyle/>
          <a:p>
            <a:r>
              <a:rPr lang="en-US"/>
              <a:t>What is Xamarin?</a:t>
            </a:r>
          </a:p>
          <a:p>
            <a:r>
              <a:rPr lang="en-US"/>
              <a:t>Demo</a:t>
            </a:r>
          </a:p>
          <a:p>
            <a:r>
              <a:rPr lang="en-US"/>
              <a:t>.NET</a:t>
            </a:r>
            <a:r>
              <a:rPr lang="en-US">
                <a:solidFill>
                  <a:srgbClr val="FF0000"/>
                </a:solidFill>
              </a:rPr>
              <a:t> </a:t>
            </a:r>
            <a:endParaRPr lang="en-US"/>
          </a:p>
          <a:p>
            <a:r>
              <a:rPr lang="en-US"/>
              <a:t>Under the Hood</a:t>
            </a:r>
          </a:p>
          <a:p>
            <a:r>
              <a:rPr lang="en-US"/>
              <a:t>Integrations </a:t>
            </a:r>
          </a:p>
          <a:p>
            <a:r>
              <a:rPr lang="en-US"/>
              <a:t>Xamarin.Forms Overview</a:t>
            </a:r>
          </a:p>
          <a:p>
            <a:r>
              <a:rPr lang="en-US"/>
              <a:t>Visual Studio</a:t>
            </a:r>
            <a:r>
              <a:rPr lang="en-US">
                <a:solidFill>
                  <a:srgbClr val="FF0000"/>
                </a:solidFill>
              </a:rPr>
              <a:t> </a:t>
            </a:r>
            <a:endParaRPr lang="en-US"/>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279402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a:t>Xamarin App Architecture</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9" name="Group 28">
            <a:extLst>
              <a:ext uri="{FF2B5EF4-FFF2-40B4-BE49-F238E27FC236}">
                <a16:creationId xmlns:a16="http://schemas.microsoft.com/office/drawing/2014/main" id="{7B4CA0C8-9637-4C1A-884F-2524844898A3}"/>
              </a:ext>
            </a:extLst>
          </p:cNvPr>
          <p:cNvGrpSpPr/>
          <p:nvPr/>
        </p:nvGrpSpPr>
        <p:grpSpPr>
          <a:xfrm>
            <a:off x="378892" y="3388164"/>
            <a:ext cx="6521569" cy="2156154"/>
            <a:chOff x="2892372" y="3279586"/>
            <a:chExt cx="6448375" cy="1705020"/>
          </a:xfrm>
        </p:grpSpPr>
        <p:sp>
          <p:nvSpPr>
            <p:cNvPr id="30" name="Rectangle 29">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1"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1083454"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292108"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2" name="TextBox 41">
            <a:extLst>
              <a:ext uri="{FF2B5EF4-FFF2-40B4-BE49-F238E27FC236}">
                <a16:creationId xmlns:a16="http://schemas.microsoft.com/office/drawing/2014/main" id="{F6CE9FEC-3DB2-45F5-99F5-6A0A05D62C1A}"/>
              </a:ext>
            </a:extLst>
          </p:cNvPr>
          <p:cNvSpPr txBox="1"/>
          <p:nvPr/>
        </p:nvSpPr>
        <p:spPr>
          <a:xfrm>
            <a:off x="5475743" y="27602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33552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a:xfrm>
            <a:off x="269240" y="289512"/>
            <a:ext cx="9737110" cy="740494"/>
          </a:xfrm>
        </p:spPr>
        <p:txBody>
          <a:bodyPr/>
          <a:lstStyle/>
          <a:p>
            <a:r>
              <a:rPr lang="en-US"/>
              <a:t>Native API Access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074" name="Picture 2" descr="Image result for google play services icon">
            <a:extLst>
              <a:ext uri="{FF2B5EF4-FFF2-40B4-BE49-F238E27FC236}">
                <a16:creationId xmlns:a16="http://schemas.microsoft.com/office/drawing/2014/main" id="{7C4BB8DD-25C0-4412-838E-06139166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ouch id">
            <a:extLst>
              <a:ext uri="{FF2B5EF4-FFF2-40B4-BE49-F238E27FC236}">
                <a16:creationId xmlns:a16="http://schemas.microsoft.com/office/drawing/2014/main" id="{FB01E345-BCBE-4141-BC27-AA788495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eveloper.apple.com/assets/elements/icons/sirikit/sirikit-64x64.png">
            <a:extLst>
              <a:ext uri="{FF2B5EF4-FFF2-40B4-BE49-F238E27FC236}">
                <a16:creationId xmlns:a16="http://schemas.microsoft.com/office/drawing/2014/main" id="{66E191B4-E8E0-41C2-9EDA-55EDF6042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developer.apple.com/assets/elements/icons/core-ml/core-ml-64x64.png">
            <a:extLst>
              <a:ext uri="{FF2B5EF4-FFF2-40B4-BE49-F238E27FC236}">
                <a16:creationId xmlns:a16="http://schemas.microsoft.com/office/drawing/2014/main" id="{021CFFFC-E308-4B7B-AD44-7AE95B70D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developer.apple.com/assets/elements/icons/arkit/arkit-64x64.png">
            <a:extLst>
              <a:ext uri="{FF2B5EF4-FFF2-40B4-BE49-F238E27FC236}">
                <a16:creationId xmlns:a16="http://schemas.microsoft.com/office/drawing/2014/main" id="{3FC86C70-4D82-456F-8735-26AD6B2FA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developer.apple.com/assets/elements/icons/chiclet-notifications/chiclet-notifications-64x64.png">
            <a:extLst>
              <a:ext uri="{FF2B5EF4-FFF2-40B4-BE49-F238E27FC236}">
                <a16:creationId xmlns:a16="http://schemas.microsoft.com/office/drawing/2014/main" id="{E6693E05-4E43-4846-9244-D775E8356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developer.apple.com/assets/elements/icons/camera/camera-64x64.png">
            <a:extLst>
              <a:ext uri="{FF2B5EF4-FFF2-40B4-BE49-F238E27FC236}">
                <a16:creationId xmlns:a16="http://schemas.microsoft.com/office/drawing/2014/main" id="{C0C89C5F-FF5C-414C-9595-9DBD88D2F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eb.archive.org/web/20170708231931im_/https:/developer.apple.com/assets/elements/icons/musickit/musickit-64x64.png">
            <a:extLst>
              <a:ext uri="{FF2B5EF4-FFF2-40B4-BE49-F238E27FC236}">
                <a16:creationId xmlns:a16="http://schemas.microsoft.com/office/drawing/2014/main" id="{FCA1600A-D2A5-4319-87C5-2E4FD8E06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eb.archive.org/web/20170709004654im_/https:/developer.apple.com/assets/elements/icons/files/files-64x64.png">
            <a:extLst>
              <a:ext uri="{FF2B5EF4-FFF2-40B4-BE49-F238E27FC236}">
                <a16:creationId xmlns:a16="http://schemas.microsoft.com/office/drawing/2014/main" id="{D08714A1-5276-4B8D-A1B3-C5B4E40AC1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eb.archive.org/web/20170708235618im_/https:/developer.apple.com/assets/elements/icons/messages-chat/messages-64x64.png">
            <a:extLst>
              <a:ext uri="{FF2B5EF4-FFF2-40B4-BE49-F238E27FC236}">
                <a16:creationId xmlns:a16="http://schemas.microsoft.com/office/drawing/2014/main" id="{B8F7CF2A-CEF1-44DC-B01B-EEA83BC0D8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8BA8FAC-AE20-423E-A9B9-D6F1251BF784}"/>
              </a:ext>
            </a:extLst>
          </p:cNvPr>
          <p:cNvPicPr>
            <a:picLocks noChangeAspect="1"/>
          </p:cNvPicPr>
          <p:nvPr/>
        </p:nvPicPr>
        <p:blipFill>
          <a:blip r:embed="rId13"/>
          <a:stretch>
            <a:fillRect/>
          </a:stretch>
        </p:blipFill>
        <p:spPr>
          <a:xfrm>
            <a:off x="9353689" y="3399149"/>
            <a:ext cx="1108614" cy="1111229"/>
          </a:xfrm>
          <a:prstGeom prst="rect">
            <a:avLst/>
          </a:prstGeom>
        </p:spPr>
      </p:pic>
      <p:pic>
        <p:nvPicPr>
          <p:cNvPr id="23" name="Picture 22">
            <a:extLst>
              <a:ext uri="{FF2B5EF4-FFF2-40B4-BE49-F238E27FC236}">
                <a16:creationId xmlns:a16="http://schemas.microsoft.com/office/drawing/2014/main" id="{9D399F1A-EE13-4BC0-A7C2-6C5EE2FA1F8A}"/>
              </a:ext>
            </a:extLst>
          </p:cNvPr>
          <p:cNvPicPr>
            <a:picLocks noChangeAspect="1"/>
          </p:cNvPicPr>
          <p:nvPr/>
        </p:nvPicPr>
        <p:blipFill>
          <a:blip r:embed="rId14"/>
          <a:stretch>
            <a:fillRect/>
          </a:stretch>
        </p:blipFill>
        <p:spPr>
          <a:xfrm>
            <a:off x="2977514" y="5343869"/>
            <a:ext cx="1868468" cy="669722"/>
          </a:xfrm>
          <a:prstGeom prst="rect">
            <a:avLst/>
          </a:prstGeom>
        </p:spPr>
      </p:pic>
      <p:pic>
        <p:nvPicPr>
          <p:cNvPr id="24" name="Picture 23">
            <a:extLst>
              <a:ext uri="{FF2B5EF4-FFF2-40B4-BE49-F238E27FC236}">
                <a16:creationId xmlns:a16="http://schemas.microsoft.com/office/drawing/2014/main" id="{F5E4D9EB-BF52-4106-89E5-E59D4780618D}"/>
              </a:ext>
            </a:extLst>
          </p:cNvPr>
          <p:cNvPicPr>
            <a:picLocks noChangeAspect="1"/>
          </p:cNvPicPr>
          <p:nvPr/>
        </p:nvPicPr>
        <p:blipFill>
          <a:blip r:embed="rId15"/>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31242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96"/>
                                        </p:tgtEl>
                                        <p:attrNameLst>
                                          <p:attrName>style.visibility</p:attrName>
                                        </p:attrNameLst>
                                      </p:cBhvr>
                                      <p:to>
                                        <p:strVal val="visible"/>
                                      </p:to>
                                    </p:set>
                                    <p:animEffect transition="in" filter="fade">
                                      <p:cBhvr>
                                        <p:cTn id="15" dur="500"/>
                                        <p:tgtEl>
                                          <p:spTgt spid="30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90"/>
                                        </p:tgtEl>
                                        <p:attrNameLst>
                                          <p:attrName>style.visibility</p:attrName>
                                        </p:attrNameLst>
                                      </p:cBhvr>
                                      <p:to>
                                        <p:strVal val="visible"/>
                                      </p:to>
                                    </p:set>
                                    <p:animEffect transition="in" filter="fade">
                                      <p:cBhvr>
                                        <p:cTn id="31" dur="500"/>
                                        <p:tgtEl>
                                          <p:spTgt spid="309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fade">
                                      <p:cBhvr>
                                        <p:cTn id="35" dur="500"/>
                                        <p:tgtEl>
                                          <p:spTgt spid="308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92"/>
                                        </p:tgtEl>
                                        <p:attrNameLst>
                                          <p:attrName>style.visibility</p:attrName>
                                        </p:attrNameLst>
                                      </p:cBhvr>
                                      <p:to>
                                        <p:strVal val="visible"/>
                                      </p:to>
                                    </p:set>
                                    <p:animEffect transition="in" filter="fade">
                                      <p:cBhvr>
                                        <p:cTn id="39" dur="500"/>
                                        <p:tgtEl>
                                          <p:spTgt spid="309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Effect transition="in" filter="fade">
                                      <p:cBhvr>
                                        <p:cTn id="43" dur="500"/>
                                        <p:tgtEl>
                                          <p:spTgt spid="307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80"/>
                                        </p:tgtEl>
                                        <p:attrNameLst>
                                          <p:attrName>style.visibility</p:attrName>
                                        </p:attrNameLst>
                                      </p:cBhvr>
                                      <p:to>
                                        <p:strVal val="visible"/>
                                      </p:to>
                                    </p:set>
                                    <p:animEffect transition="in" filter="fade">
                                      <p:cBhvr>
                                        <p:cTn id="47" dur="500"/>
                                        <p:tgtEl>
                                          <p:spTgt spid="308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82"/>
                                        </p:tgtEl>
                                        <p:attrNameLst>
                                          <p:attrName>style.visibility</p:attrName>
                                        </p:attrNameLst>
                                      </p:cBhvr>
                                      <p:to>
                                        <p:strVal val="visible"/>
                                      </p:to>
                                    </p:set>
                                    <p:animEffect transition="in" filter="fade">
                                      <p:cBhvr>
                                        <p:cTn id="5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647" y="516034"/>
            <a:ext cx="8064707" cy="553841"/>
          </a:xfrm>
        </p:spPr>
        <p:txBody>
          <a:bodyPr/>
          <a:lstStyle/>
          <a:p>
            <a:pPr algn="ctr"/>
            <a:r>
              <a:rPr lang="en-US" sz="7842">
                <a:solidFill>
                  <a:schemeClr val="bg1"/>
                </a:solidFill>
              </a:rPr>
              <a:t>Xamarin.Essentials</a:t>
            </a:r>
          </a:p>
        </p:txBody>
      </p:sp>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2074" y="18333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7556" y="22701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781" y="32236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401" y="21049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917" y="42800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3660" y="37367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5423" y="19009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8618" y="51223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3867" y="43811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750" y="26641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5822" y="47790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545" y="59534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517" y="54729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4196" y="41218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891" y="60704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3512" y="60205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6585" y="27332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428" y="30732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472" y="35330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560" y="52060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144" y="18333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172" y="55137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774" y="61475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Xamarin.Essentials: Cross-Platform Native APIs</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98621" y="2853047"/>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64496" y="2853046"/>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86071" y="2853047"/>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899250" y="3496364"/>
            <a:ext cx="6521569" cy="1418113"/>
            <a:chOff x="2892372"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a:t>
              </a:r>
              <a:endPar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endParaRPr>
            </a:p>
          </p:txBody>
        </p:sp>
      </p:grpSp>
      <p:grpSp>
        <p:nvGrpSpPr>
          <p:cNvPr id="27" name="Group 26">
            <a:extLst>
              <a:ext uri="{FF2B5EF4-FFF2-40B4-BE49-F238E27FC236}">
                <a16:creationId xmlns:a16="http://schemas.microsoft.com/office/drawing/2014/main" id="{0497DD9B-61F2-48A5-A62D-8913FD4AB0DE}"/>
              </a:ext>
            </a:extLst>
          </p:cNvPr>
          <p:cNvGrpSpPr/>
          <p:nvPr/>
        </p:nvGrpSpPr>
        <p:grpSpPr>
          <a:xfrm>
            <a:off x="5765653" y="1933713"/>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56999" y="1922022"/>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29662" y="1945308"/>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603092"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811746"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95381" y="2868500"/>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 name="Rectangle 1">
            <a:extLst>
              <a:ext uri="{FF2B5EF4-FFF2-40B4-BE49-F238E27FC236}">
                <a16:creationId xmlns:a16="http://schemas.microsoft.com/office/drawing/2014/main" id="{9D6B372F-FCA5-4470-9674-CD5DCFF435DF}"/>
              </a:ext>
            </a:extLst>
          </p:cNvPr>
          <p:cNvSpPr/>
          <p:nvPr/>
        </p:nvSpPr>
        <p:spPr bwMode="auto">
          <a:xfrm>
            <a:off x="2898621" y="3496364"/>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759374" y="3544210"/>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spTree>
    <p:extLst>
      <p:ext uri="{BB962C8B-B14F-4D97-AF65-F5344CB8AC3E}">
        <p14:creationId xmlns:p14="http://schemas.microsoft.com/office/powerpoint/2010/main" val="35488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78 -4.44444E-6 L -0.0013 0.11042 " pathEditMode="relative" rAng="0" ptsTypes="AA">
                                      <p:cBhvr>
                                        <p:cTn id="6" dur="2000" fill="hold"/>
                                        <p:tgtEl>
                                          <p:spTgt spid="24"/>
                                        </p:tgtEl>
                                        <p:attrNameLst>
                                          <p:attrName>ppt_x</p:attrName>
                                          <p:attrName>ppt_y</p:attrName>
                                        </p:attrNameLst>
                                      </p:cBhvr>
                                      <p:rCtr x="-26" y="5509"/>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p:txBody>
          <a:bodyPr/>
          <a:lstStyle/>
          <a:p>
            <a:r>
              <a:rPr lang="en-US"/>
              <a:t>Xamarin.Forms</a:t>
            </a:r>
          </a:p>
        </p:txBody>
      </p:sp>
      <p:sp>
        <p:nvSpPr>
          <p:cNvPr id="3" name="Text Placeholder 2">
            <a:extLst>
              <a:ext uri="{FF2B5EF4-FFF2-40B4-BE49-F238E27FC236}">
                <a16:creationId xmlns:a16="http://schemas.microsoft.com/office/drawing/2014/main" id="{872E4AF8-3D99-45EA-9C59-4A2F5010839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F94F2FE-3D42-4E84-B7BE-BBA29130755C}"/>
              </a:ext>
            </a:extLst>
          </p:cNvPr>
          <p:cNvSpPr>
            <a:spLocks noGrp="1"/>
          </p:cNvSpPr>
          <p:nvPr>
            <p:ph type="body" sz="quarter" idx="11"/>
          </p:nvPr>
        </p:nvSpPr>
        <p:spPr/>
        <p:txBody>
          <a:bodyPr/>
          <a:lstStyle/>
          <a:p>
            <a:endParaRPr lang="en-US"/>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Xamarin.Forms?</a:t>
            </a:r>
          </a:p>
        </p:txBody>
      </p:sp>
    </p:spTree>
    <p:extLst>
      <p:ext uri="{BB962C8B-B14F-4D97-AF65-F5344CB8AC3E}">
        <p14:creationId xmlns:p14="http://schemas.microsoft.com/office/powerpoint/2010/main" val="40446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859339"/>
            <a:ext cx="10922000" cy="2954655"/>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mobile UI framework</a:t>
            </a:r>
          </a:p>
          <a:p>
            <a:pPr algn="ctr"/>
            <a:r>
              <a:rPr lang="en-US" sz="3600" dirty="0">
                <a:solidFill>
                  <a:srgbClr val="512BD4"/>
                </a:solidFill>
                <a:latin typeface="+mj-lt"/>
                <a:ea typeface="Segoe UI Symbol" panose="020B0502040204020203" pitchFamily="34" charset="0"/>
              </a:rPr>
              <a:t>from Microsoft for building</a:t>
            </a:r>
          </a:p>
          <a:p>
            <a:pPr algn="ctr"/>
            <a:r>
              <a:rPr lang="en-US" sz="4800" b="1" dirty="0">
                <a:solidFill>
                  <a:srgbClr val="512BD4"/>
                </a:solidFill>
                <a:latin typeface="+mj-lt"/>
                <a:ea typeface="Segoe UI Symbol" panose="020B0502040204020203" pitchFamily="34" charset="0"/>
              </a:rPr>
              <a:t>iOS, Android, &amp; Windows apps </a:t>
            </a:r>
            <a:r>
              <a:rPr lang="en-US" sz="3600" dirty="0">
                <a:solidFill>
                  <a:srgbClr val="512BD4"/>
                </a:solidFill>
                <a:latin typeface="+mj-lt"/>
                <a:ea typeface="Segoe UI Symbol" panose="020B0502040204020203" pitchFamily="34" charset="0"/>
              </a:rPr>
              <a:t>with .NET </a:t>
            </a:r>
          </a:p>
          <a:p>
            <a:pPr algn="ctr"/>
            <a:r>
              <a:rPr lang="en-US" sz="3600" dirty="0">
                <a:solidFill>
                  <a:srgbClr val="512BD4"/>
                </a:solidFill>
                <a:latin typeface="+mj-lt"/>
                <a:ea typeface="Segoe UI Symbol" panose="020B0502040204020203" pitchFamily="34" charset="0"/>
              </a:rPr>
              <a:t>from a </a:t>
            </a:r>
            <a:r>
              <a:rPr lang="en-US" sz="4800" b="1" dirty="0">
                <a:solidFill>
                  <a:srgbClr val="512BD4"/>
                </a:solidFill>
                <a:latin typeface="+mj-lt"/>
                <a:ea typeface="Segoe UI Symbol" panose="020B0502040204020203" pitchFamily="34" charset="0"/>
              </a:rPr>
              <a:t>single shared codebase</a:t>
            </a:r>
            <a:r>
              <a:rPr lang="en-US" sz="3600" dirty="0">
                <a:solidFill>
                  <a:srgbClr val="512BD4"/>
                </a:solidFill>
                <a:latin typeface="+mj-lt"/>
                <a:ea typeface="Segoe UI Symbol" panose="020B0502040204020203" pitchFamily="34" charset="0"/>
              </a:rPr>
              <a:t>. </a:t>
            </a:r>
          </a:p>
        </p:txBody>
      </p:sp>
    </p:spTree>
    <p:extLst>
      <p:ext uri="{BB962C8B-B14F-4D97-AF65-F5344CB8AC3E}">
        <p14:creationId xmlns:p14="http://schemas.microsoft.com/office/powerpoint/2010/main" val="201054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Xamarin.Forms: Cross-Platform Native UI</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nvGrpSpPr>
          <p:cNvPr id="4" name="Group 3">
            <a:extLst>
              <a:ext uri="{FF2B5EF4-FFF2-40B4-BE49-F238E27FC236}">
                <a16:creationId xmlns:a16="http://schemas.microsoft.com/office/drawing/2014/main" id="{1132423C-5731-4CC2-8176-164660271A1B}"/>
              </a:ext>
            </a:extLst>
          </p:cNvPr>
          <p:cNvGrpSpPr/>
          <p:nvPr/>
        </p:nvGrpSpPr>
        <p:grpSpPr>
          <a:xfrm>
            <a:off x="2876296" y="3480910"/>
            <a:ext cx="6526704" cy="2176307"/>
            <a:chOff x="2876296" y="3480910"/>
            <a:chExt cx="6526704"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81431" y="4239104"/>
              <a:ext cx="6521569" cy="1418113"/>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76296"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924592" y="3518093"/>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818707" y="3506089"/>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Sharing</a:t>
            </a:r>
          </a:p>
        </p:txBody>
      </p:sp>
      <p:sp>
        <p:nvSpPr>
          <p:cNvPr id="32" name="Rectangle 31">
            <a:extLst>
              <a:ext uri="{FF2B5EF4-FFF2-40B4-BE49-F238E27FC236}">
                <a16:creationId xmlns:a16="http://schemas.microsoft.com/office/drawing/2014/main" id="{D43F15B9-4F6A-4991-93A7-C0012AD3BD22}"/>
              </a:ext>
            </a:extLst>
          </p:cNvPr>
          <p:cNvSpPr/>
          <p:nvPr/>
        </p:nvSpPr>
        <p:spPr>
          <a:xfrm>
            <a:off x="635000" y="2095351"/>
            <a:ext cx="10922000" cy="2585323"/>
          </a:xfrm>
          <a:prstGeom prst="rect">
            <a:avLst/>
          </a:prstGeom>
        </p:spPr>
        <p:txBody>
          <a:bodyPr wrap="square">
            <a:spAutoFit/>
          </a:bodyPr>
          <a:lstStyle/>
          <a:p>
            <a:pPr algn="ctr"/>
            <a:r>
              <a:rPr lang="en-US" sz="3600">
                <a:solidFill>
                  <a:srgbClr val="512BD4"/>
                </a:solidFill>
                <a:latin typeface="+mj-lt"/>
                <a:ea typeface="Segoe UI Symbol" panose="020B0502040204020203" pitchFamily="34" charset="0"/>
              </a:rPr>
              <a:t>On </a:t>
            </a:r>
            <a:r>
              <a:rPr lang="en-US" sz="5400" b="1">
                <a:solidFill>
                  <a:srgbClr val="512BD4"/>
                </a:solidFill>
                <a:latin typeface="+mj-lt"/>
                <a:ea typeface="Segoe UI Symbol" panose="020B0502040204020203" pitchFamily="34" charset="0"/>
              </a:rPr>
              <a:t>average</a:t>
            </a:r>
            <a:r>
              <a:rPr lang="en-US" sz="3600">
                <a:solidFill>
                  <a:srgbClr val="512BD4"/>
                </a:solidFill>
                <a:latin typeface="+mj-lt"/>
                <a:ea typeface="Segoe UI Symbol" panose="020B0502040204020203" pitchFamily="34" charset="0"/>
              </a:rPr>
              <a:t> Xamarin developers share </a:t>
            </a:r>
          </a:p>
          <a:p>
            <a:pPr algn="ctr"/>
            <a:r>
              <a:rPr lang="en-US" sz="5400" b="1">
                <a:solidFill>
                  <a:srgbClr val="512BD4"/>
                </a:solidFill>
                <a:latin typeface="+mj-lt"/>
                <a:ea typeface="Segoe UI Symbol" panose="020B0502040204020203" pitchFamily="34" charset="0"/>
              </a:rPr>
              <a:t>80% of code</a:t>
            </a:r>
            <a:endParaRPr lang="en-US" sz="3600" b="1">
              <a:solidFill>
                <a:srgbClr val="512BD4"/>
              </a:solidFill>
              <a:latin typeface="+mj-lt"/>
              <a:ea typeface="Segoe UI Symbol" panose="020B0502040204020203" pitchFamily="34" charset="0"/>
            </a:endParaRPr>
          </a:p>
          <a:p>
            <a:pPr algn="ctr"/>
            <a:r>
              <a:rPr lang="en-US" sz="3600">
                <a:solidFill>
                  <a:srgbClr val="512BD4"/>
                </a:solidFill>
                <a:latin typeface="Segoe UI Light"/>
                <a:ea typeface="Segoe UI Symbol" panose="020B0502040204020203" pitchFamily="34" charset="0"/>
              </a:rPr>
              <a:t>across </a:t>
            </a:r>
            <a:r>
              <a:rPr lang="en-US" sz="5400" b="1">
                <a:solidFill>
                  <a:srgbClr val="512BD4"/>
                </a:solidFill>
                <a:latin typeface="+mj-lt"/>
                <a:ea typeface="Segoe UI Symbol" panose="020B0502040204020203" pitchFamily="34" charset="0"/>
              </a:rPr>
              <a:t>mobile apps.</a:t>
            </a:r>
            <a:endParaRPr lang="en-US" sz="3600">
              <a:solidFill>
                <a:srgbClr val="512BD4"/>
              </a:solidFill>
              <a:latin typeface="+mj-lt"/>
              <a:ea typeface="Segoe UI Symbol" panose="020B0502040204020203" pitchFamily="34" charset="0"/>
            </a:endParaRPr>
          </a:p>
        </p:txBody>
      </p:sp>
    </p:spTree>
    <p:extLst>
      <p:ext uri="{BB962C8B-B14F-4D97-AF65-F5344CB8AC3E}">
        <p14:creationId xmlns:p14="http://schemas.microsoft.com/office/powerpoint/2010/main" val="30514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Effect transition="in" filter="fade">
                                      <p:cBhvr>
                                        <p:cTn id="11" dur="500"/>
                                        <p:tgtEl>
                                          <p:spTgt spid="3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Effect transition="in" filter="fade">
                                      <p:cBhvr>
                                        <p:cTn id="15"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performance</a:t>
            </a:r>
          </a:p>
        </p:txBody>
      </p:sp>
      <p:sp>
        <p:nvSpPr>
          <p:cNvPr id="3" name="Text Placeholder 2"/>
          <p:cNvSpPr>
            <a:spLocks noGrp="1"/>
          </p:cNvSpPr>
          <p:nvPr>
            <p:ph type="body" sz="quarter" idx="4294967295"/>
          </p:nvPr>
        </p:nvSpPr>
        <p:spPr>
          <a:xfrm>
            <a:off x="538477" y="4664763"/>
            <a:ext cx="4838700" cy="1241425"/>
          </a:xfrm>
        </p:spPr>
        <p:txBody>
          <a:bodyPr>
            <a:normAutofit/>
          </a:bodyPr>
          <a:lstStyle/>
          <a:p>
            <a:pPr marL="0" lvl="1" indent="0">
              <a:lnSpc>
                <a:spcPct val="110000"/>
              </a:lnSpc>
              <a:spcBef>
                <a:spcPts val="1200"/>
              </a:spcBef>
              <a:buNone/>
            </a:pPr>
            <a:r>
              <a:rPr lang="en-US" sz="2000" b="1" err="1">
                <a:solidFill>
                  <a:srgbClr val="4C68B1"/>
                </a:solidFill>
              </a:rPr>
              <a:t>Xamarin.iOS</a:t>
            </a:r>
            <a:r>
              <a:rPr lang="en-US" sz="2000" b="1">
                <a:solidFill>
                  <a:srgbClr val="4C68B1"/>
                </a:solidFill>
              </a:rPr>
              <a:t> </a:t>
            </a:r>
            <a:r>
              <a:rPr lang="en-US" sz="2000"/>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149725" cy="1241425"/>
          </a:xfrm>
        </p:spPr>
        <p:txBody>
          <a:bodyPr>
            <a:normAutofit fontScale="92500"/>
          </a:bodyPr>
          <a:lstStyle/>
          <a:p>
            <a:pPr marL="0" lvl="1" indent="0" defTabSz="448014">
              <a:lnSpc>
                <a:spcPct val="110000"/>
              </a:lnSpc>
              <a:buNone/>
              <a:defRPr/>
            </a:pPr>
            <a:r>
              <a:rPr lang="en-US" sz="2000" b="1" err="1">
                <a:solidFill>
                  <a:srgbClr val="3BB7A8"/>
                </a:solidFill>
              </a:rPr>
              <a:t>Xamarin.Android</a:t>
            </a:r>
            <a:r>
              <a:rPr lang="en-US" sz="2000">
                <a:solidFill>
                  <a:schemeClr val="tx1"/>
                </a:solidFill>
              </a:rPr>
              <a:t> </a:t>
            </a:r>
            <a:r>
              <a:rPr lang="en-US" sz="2000"/>
              <a:t>takes advantage of Just In Time (JIT) compilation on the Android device.</a:t>
            </a:r>
          </a:p>
        </p:txBody>
      </p:sp>
      <p:grpSp>
        <p:nvGrpSpPr>
          <p:cNvPr id="46" name="Group 45"/>
          <p:cNvGrpSpPr/>
          <p:nvPr/>
        </p:nvGrpSpPr>
        <p:grpSpPr>
          <a:xfrm>
            <a:off x="538477" y="2100006"/>
            <a:ext cx="5158172" cy="2170695"/>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15" name="Oval 14"/>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0">
                  <a:solidFill>
                    <a:schemeClr val="bg1"/>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4"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6"/>
              <a:ext cx="989192"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0"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60"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1"/>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1" y="2897701"/>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6"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506759" y="2692690"/>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1"/>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074411" y="2846579"/>
            <a:ext cx="838367"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7" y="3537414"/>
            <a:ext cx="478601" cy="32379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68" y="2090538"/>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TextBox 35"/>
          <p:cNvSpPr txBox="1"/>
          <p:nvPr/>
        </p:nvSpPr>
        <p:spPr>
          <a:xfrm>
            <a:off x="445002" y="2633659"/>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7" name="TextBox 36"/>
          <p:cNvSpPr txBox="1"/>
          <p:nvPr/>
        </p:nvSpPr>
        <p:spPr>
          <a:xfrm>
            <a:off x="445002" y="3119032"/>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40" name="TextBox 39"/>
          <p:cNvSpPr txBox="1"/>
          <p:nvPr/>
        </p:nvSpPr>
        <p:spPr>
          <a:xfrm>
            <a:off x="445002" y="3604405"/>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dirty="0"/>
              <a:t>.NET: Your platform for building </a:t>
            </a:r>
            <a:r>
              <a:rPr lang="en-US" b="1" dirty="0"/>
              <a:t>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33647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17" name="Rectangle 1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p:txBody>
          <a:bodyPr>
            <a:normAutofit fontScale="90000"/>
          </a:bodyPr>
          <a:lstStyle/>
          <a:p>
            <a:r>
              <a:rPr lang="en-US">
                <a:solidFill>
                  <a:srgbClr val="3BB7A8"/>
                </a:solidFill>
              </a:rPr>
              <a:t>✓ </a:t>
            </a:r>
            <a:r>
              <a:rPr lang="en-US">
                <a:solidFill>
                  <a:srgbClr val="512BD4"/>
                </a:solidFill>
              </a:rPr>
              <a:t>Always up-to-date</a:t>
            </a:r>
          </a:p>
        </p:txBody>
      </p:sp>
      <p:sp>
        <p:nvSpPr>
          <p:cNvPr id="15" name="Text Placeholder 7"/>
          <p:cNvSpPr>
            <a:spLocks noGrp="1"/>
          </p:cNvSpPr>
          <p:nvPr>
            <p:ph type="body" sz="quarter" idx="13"/>
          </p:nvPr>
        </p:nvSpPr>
        <p:spPr>
          <a:xfrm>
            <a:off x="917306" y="2376477"/>
            <a:ext cx="4151405" cy="3143976"/>
          </a:xfrm>
        </p:spPr>
        <p:txBody>
          <a:bodyPr>
            <a:noAutofit/>
          </a:bodyPr>
          <a:lstStyle/>
          <a:p>
            <a:r>
              <a:rPr lang="en-US" sz="3000" b="1">
                <a:latin typeface="Segoe UI" charset="0"/>
                <a:ea typeface="Segoe UI" charset="0"/>
                <a:cs typeface="Segoe UI" charset="0"/>
              </a:rPr>
              <a:t>Same-day support:</a:t>
            </a:r>
          </a:p>
          <a:p>
            <a:pPr marL="342900" indent="-342900">
              <a:buFont typeface="Arial" charset="0"/>
              <a:buChar char="•"/>
            </a:pPr>
            <a:r>
              <a:rPr lang="en-US" sz="2500">
                <a:latin typeface="Segoe UI" charset="0"/>
                <a:ea typeface="Segoe UI" charset="0"/>
                <a:cs typeface="Segoe UI" charset="0"/>
              </a:rPr>
              <a:t>iOS 5</a:t>
            </a:r>
          </a:p>
          <a:p>
            <a:pPr marL="342900" indent="-342900">
              <a:buFont typeface="Arial" charset="0"/>
              <a:buChar char="•"/>
            </a:pPr>
            <a:r>
              <a:rPr lang="en-US" sz="2500">
                <a:latin typeface="Segoe UI" charset="0"/>
                <a:ea typeface="Segoe UI" charset="0"/>
                <a:cs typeface="Segoe UI" charset="0"/>
              </a:rPr>
              <a:t>iOS 6</a:t>
            </a:r>
          </a:p>
          <a:p>
            <a:pPr marL="342900" indent="-342900">
              <a:buFont typeface="Arial" charset="0"/>
              <a:buChar char="•"/>
            </a:pPr>
            <a:r>
              <a:rPr lang="en-US" sz="2500">
                <a:latin typeface="Segoe UI" charset="0"/>
                <a:ea typeface="Segoe UI" charset="0"/>
                <a:cs typeface="Segoe UI" charset="0"/>
              </a:rPr>
              <a:t>iOS 7</a:t>
            </a:r>
          </a:p>
          <a:p>
            <a:pPr marL="342900" indent="-342900">
              <a:buFont typeface="Arial" charset="0"/>
              <a:buChar char="•"/>
            </a:pPr>
            <a:r>
              <a:rPr lang="en-US" sz="2500">
                <a:latin typeface="Segoe UI" charset="0"/>
                <a:ea typeface="Segoe UI" charset="0"/>
                <a:cs typeface="Segoe UI" charset="0"/>
              </a:rPr>
              <a:t>iOS 8</a:t>
            </a:r>
          </a:p>
          <a:p>
            <a:pPr marL="342900" indent="-342900">
              <a:buFont typeface="Arial" charset="0"/>
              <a:buChar char="•"/>
            </a:pPr>
            <a:r>
              <a:rPr lang="en-US" sz="2500">
                <a:latin typeface="Segoe UI" charset="0"/>
                <a:ea typeface="Segoe UI" charset="0"/>
                <a:cs typeface="Segoe UI" charset="0"/>
              </a:rPr>
              <a:t>iOS 9</a:t>
            </a:r>
          </a:p>
          <a:p>
            <a:pPr marL="342900" indent="-342900">
              <a:buFont typeface="Arial" charset="0"/>
              <a:buChar char="•"/>
            </a:pPr>
            <a:r>
              <a:rPr lang="en-US" sz="2500">
                <a:latin typeface="Segoe UI" charset="0"/>
                <a:ea typeface="Segoe UI" charset="0"/>
                <a:cs typeface="Segoe UI" charset="0"/>
              </a:rPr>
              <a:t>iOS 10</a:t>
            </a:r>
          </a:p>
          <a:p>
            <a:pPr marL="342900" indent="-342900">
              <a:buFont typeface="Arial" charset="0"/>
              <a:buChar char="•"/>
            </a:pPr>
            <a:r>
              <a:rPr lang="en-US" sz="2500">
                <a:latin typeface="Segoe UI" charset="0"/>
                <a:ea typeface="Segoe UI" charset="0"/>
                <a:cs typeface="Segoe UI" charset="0"/>
              </a:rPr>
              <a:t>iOS 11</a:t>
            </a:r>
          </a:p>
          <a:p>
            <a:pPr marL="342900" indent="-342900">
              <a:buFont typeface="Arial" charset="0"/>
              <a:buChar char="•"/>
            </a:pPr>
            <a:r>
              <a:rPr lang="en-US" sz="2500">
                <a:latin typeface="Segoe UI" charset="0"/>
                <a:ea typeface="Segoe UI" charset="0"/>
                <a:cs typeface="Segoe UI" charset="0"/>
              </a:rPr>
              <a:t>iOS 12</a:t>
            </a:r>
          </a:p>
        </p:txBody>
      </p:sp>
      <p:sp>
        <p:nvSpPr>
          <p:cNvPr id="16" name="Text Placeholder 7"/>
          <p:cNvSpPr txBox="1">
            <a:spLocks/>
          </p:cNvSpPr>
          <p:nvPr/>
        </p:nvSpPr>
        <p:spPr>
          <a:xfrm>
            <a:off x="6887498" y="2376477"/>
            <a:ext cx="4950619" cy="34480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505050"/>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505050"/>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3000" b="1" i="0" u="none" strike="noStrike" kern="1200" cap="none" spc="0" normalizeH="0" baseline="0" noProof="0">
                <a:ln>
                  <a:noFill/>
                </a:ln>
                <a:solidFill>
                  <a:srgbClr val="FFFFFF"/>
                </a:solidFill>
                <a:effectLst/>
                <a:uLnTx/>
                <a:uFillTx/>
                <a:latin typeface="Segoe UI" charset="0"/>
                <a:cs typeface="Segoe UI" charset="0"/>
              </a:rPr>
              <a:t>Support for:</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iOS Extensions</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Apple Watch</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Apple TV</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Android Wear</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Amazon Fire TV</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and more</a:t>
            </a:r>
          </a:p>
        </p:txBody>
      </p:sp>
    </p:spTree>
    <p:extLst>
      <p:ext uri="{BB962C8B-B14F-4D97-AF65-F5344CB8AC3E}">
        <p14:creationId xmlns:p14="http://schemas.microsoft.com/office/powerpoint/2010/main" val="803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2344D6-6B28-4E76-8BE0-6D2746F9492F}"/>
              </a:ext>
            </a:extLst>
          </p:cNvPr>
          <p:cNvSpPr/>
          <p:nvPr/>
        </p:nvSpPr>
        <p:spPr>
          <a:xfrm>
            <a:off x="6874218" y="4129564"/>
            <a:ext cx="3115637" cy="646331"/>
          </a:xfrm>
          <a:prstGeom prst="rect">
            <a:avLst/>
          </a:prstGeom>
        </p:spPr>
        <p:txBody>
          <a:bodyPr wrap="square">
            <a:spAutoFit/>
          </a:bodyPr>
          <a:lstStyle/>
          <a:p>
            <a:pPr lvl="0" algn="ctr"/>
            <a:r>
              <a:rPr lang="en-US" sz="3600">
                <a:solidFill>
                  <a:schemeClr val="tx1">
                    <a:lumMod val="65000"/>
                    <a:lumOff val="35000"/>
                  </a:schemeClr>
                </a:solidFill>
                <a:latin typeface="Segoe UI Light"/>
                <a:cs typeface="Segoe UI Light"/>
              </a:rPr>
              <a:t>Integrations</a:t>
            </a:r>
            <a:endParaRPr lang="en-US" sz="3600" kern="0">
              <a:solidFill>
                <a:schemeClr val="tx1">
                  <a:lumMod val="65000"/>
                  <a:lumOff val="35000"/>
                </a:schemeClr>
              </a:solidFill>
              <a:latin typeface="Segoe UI Light"/>
              <a:ea typeface="Segoe UI" pitchFamily="34" charset="0"/>
              <a:cs typeface="Segoe UI Light"/>
            </a:endParaRPr>
          </a:p>
        </p:txBody>
      </p:sp>
      <p:pic>
        <p:nvPicPr>
          <p:cNvPr id="7" name="Picture 6" descr="Hierarchy">
            <a:extLst>
              <a:ext uri="{FF2B5EF4-FFF2-40B4-BE49-F238E27FC236}">
                <a16:creationId xmlns:a16="http://schemas.microsoft.com/office/drawing/2014/main" id="{01888986-3F1F-43FA-BB49-AD1C5E8E8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7871" y="1952064"/>
            <a:ext cx="2408333" cy="2408333"/>
          </a:xfrm>
          <a:prstGeom prst="rect">
            <a:avLst/>
          </a:prstGeom>
        </p:spPr>
      </p:pic>
    </p:spTree>
    <p:extLst>
      <p:ext uri="{BB962C8B-B14F-4D97-AF65-F5344CB8AC3E}">
        <p14:creationId xmlns:p14="http://schemas.microsoft.com/office/powerpoint/2010/main" val="3089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Libraries &amp; Tools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Image result for raygun.io logo">
            <a:extLst>
              <a:ext uri="{FF2B5EF4-FFF2-40B4-BE49-F238E27FC236}">
                <a16:creationId xmlns:a16="http://schemas.microsoft.com/office/drawing/2014/main" id="{D150499E-4024-4A39-A091-498D0A20220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24426" y="5844530"/>
            <a:ext cx="4823413"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instabug logo">
            <a:extLst>
              <a:ext uri="{FF2B5EF4-FFF2-40B4-BE49-F238E27FC236}">
                <a16:creationId xmlns:a16="http://schemas.microsoft.com/office/drawing/2014/main" id="{6266C04A-ADDA-4857-B150-5B73E8793F4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10983"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ly-Logo@4x.png">
            <a:extLst>
              <a:ext uri="{FF2B5EF4-FFF2-40B4-BE49-F238E27FC236}">
                <a16:creationId xmlns:a16="http://schemas.microsoft.com/office/drawing/2014/main" id="{2CAB30DB-24F2-4729-B3A2-BC074F344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6545" y="2706804"/>
            <a:ext cx="1370987" cy="1370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qlite logo">
            <a:extLst>
              <a:ext uri="{FF2B5EF4-FFF2-40B4-BE49-F238E27FC236}">
                <a16:creationId xmlns:a16="http://schemas.microsoft.com/office/drawing/2014/main" id="{0F590241-FDE7-4997-9D9F-69646526E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218" y="1495930"/>
            <a:ext cx="2223542"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kia logo">
            <a:extLst>
              <a:ext uri="{FF2B5EF4-FFF2-40B4-BE49-F238E27FC236}">
                <a16:creationId xmlns:a16="http://schemas.microsoft.com/office/drawing/2014/main" id="{EFC06D1F-10D7-4F8C-B4E2-A852ED967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643" y="1537851"/>
            <a:ext cx="1758350" cy="9700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elerik logo">
            <a:extLst>
              <a:ext uri="{FF2B5EF4-FFF2-40B4-BE49-F238E27FC236}">
                <a16:creationId xmlns:a16="http://schemas.microsoft.com/office/drawing/2014/main" id="{F71BF85D-7E64-494D-972B-E2FEC0E85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9682" y="1220333"/>
            <a:ext cx="1605058" cy="16050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yncfusion logo">
            <a:extLst>
              <a:ext uri="{FF2B5EF4-FFF2-40B4-BE49-F238E27FC236}">
                <a16:creationId xmlns:a16="http://schemas.microsoft.com/office/drawing/2014/main" id="{782C3AA3-265A-42AE-89D4-6F3E03976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3467" y="5548647"/>
            <a:ext cx="2923656" cy="15349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8C4F991-95A8-4F42-A9AD-959CCE22C8BC}"/>
              </a:ext>
            </a:extLst>
          </p:cNvPr>
          <p:cNvPicPr>
            <a:picLocks noChangeAspect="1"/>
          </p:cNvPicPr>
          <p:nvPr/>
        </p:nvPicPr>
        <p:blipFill>
          <a:blip r:embed="rId10"/>
          <a:stretch>
            <a:fillRect/>
          </a:stretch>
        </p:blipFill>
        <p:spPr>
          <a:xfrm>
            <a:off x="5385537" y="2798566"/>
            <a:ext cx="2207130" cy="1187462"/>
          </a:xfrm>
          <a:prstGeom prst="rect">
            <a:avLst/>
          </a:prstGeom>
        </p:spPr>
      </p:pic>
      <p:grpSp>
        <p:nvGrpSpPr>
          <p:cNvPr id="4" name="Group 3">
            <a:extLst>
              <a:ext uri="{FF2B5EF4-FFF2-40B4-BE49-F238E27FC236}">
                <a16:creationId xmlns:a16="http://schemas.microsoft.com/office/drawing/2014/main" id="{13D1884A-6456-4FE1-AF48-3875C18A11F0}"/>
              </a:ext>
            </a:extLst>
          </p:cNvPr>
          <p:cNvGrpSpPr/>
          <p:nvPr/>
        </p:nvGrpSpPr>
        <p:grpSpPr>
          <a:xfrm>
            <a:off x="590736" y="1495930"/>
            <a:ext cx="2991087" cy="1053865"/>
            <a:chOff x="590736" y="1495930"/>
            <a:chExt cx="2991087" cy="1053865"/>
          </a:xfrm>
        </p:grpSpPr>
        <p:pic>
          <p:nvPicPr>
            <p:cNvPr id="11" name="Picture 22" descr="Related image">
              <a:extLst>
                <a:ext uri="{FF2B5EF4-FFF2-40B4-BE49-F238E27FC236}">
                  <a16:creationId xmlns:a16="http://schemas.microsoft.com/office/drawing/2014/main" id="{122F1DC7-BED9-4317-B741-FACABC298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36" y="1495930"/>
              <a:ext cx="1780501" cy="10538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D059741-F8C8-4261-9DE8-BCB4AA877242}"/>
                </a:ext>
              </a:extLst>
            </p:cNvPr>
            <p:cNvSpPr txBox="1"/>
            <p:nvPr/>
          </p:nvSpPr>
          <p:spPr>
            <a:xfrm>
              <a:off x="2248829" y="1652154"/>
              <a:ext cx="1332994"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Cognitive</a:t>
              </a:r>
            </a:p>
            <a:p>
              <a:pPr>
                <a:lnSpc>
                  <a:spcPct val="90000"/>
                </a:lnSpc>
                <a:spcAft>
                  <a:spcPts val="600"/>
                </a:spcAft>
              </a:pPr>
              <a:r>
                <a:rPr lang="en-US">
                  <a:gradFill>
                    <a:gsLst>
                      <a:gs pos="2917">
                        <a:schemeClr val="tx1"/>
                      </a:gs>
                      <a:gs pos="30000">
                        <a:schemeClr val="tx1"/>
                      </a:gs>
                    </a:gsLst>
                    <a:lin ang="5400000" scaled="0"/>
                  </a:gradFill>
                </a:rPr>
                <a:t>Services</a:t>
              </a:r>
            </a:p>
          </p:txBody>
        </p:sp>
      </p:grpSp>
      <p:grpSp>
        <p:nvGrpSpPr>
          <p:cNvPr id="5" name="Group 4">
            <a:extLst>
              <a:ext uri="{FF2B5EF4-FFF2-40B4-BE49-F238E27FC236}">
                <a16:creationId xmlns:a16="http://schemas.microsoft.com/office/drawing/2014/main" id="{716B942A-2AE6-4BB1-8652-F6CFA591F239}"/>
              </a:ext>
            </a:extLst>
          </p:cNvPr>
          <p:cNvGrpSpPr/>
          <p:nvPr/>
        </p:nvGrpSpPr>
        <p:grpSpPr>
          <a:xfrm>
            <a:off x="1755019" y="2679386"/>
            <a:ext cx="3015241" cy="1370987"/>
            <a:chOff x="1755019" y="2679386"/>
            <a:chExt cx="3015241" cy="1370987"/>
          </a:xfrm>
        </p:grpSpPr>
        <p:pic>
          <p:nvPicPr>
            <p:cNvPr id="15" name="Picture 30" descr="Related image">
              <a:extLst>
                <a:ext uri="{FF2B5EF4-FFF2-40B4-BE49-F238E27FC236}">
                  <a16:creationId xmlns:a16="http://schemas.microsoft.com/office/drawing/2014/main" id="{F57E060D-E833-4EBE-8411-8872289F2A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5019" y="2679386"/>
              <a:ext cx="1370987" cy="13709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CA986F9-49D6-4A96-A1B2-C2D45A396ADD}"/>
                </a:ext>
              </a:extLst>
            </p:cNvPr>
            <p:cNvSpPr txBox="1"/>
            <p:nvPr/>
          </p:nvSpPr>
          <p:spPr>
            <a:xfrm>
              <a:off x="3001891" y="2954587"/>
              <a:ext cx="1768369"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Azure Active</a:t>
              </a:r>
            </a:p>
            <a:p>
              <a:pPr>
                <a:lnSpc>
                  <a:spcPct val="90000"/>
                </a:lnSpc>
                <a:spcAft>
                  <a:spcPts val="600"/>
                </a:spcAft>
              </a:pPr>
              <a:r>
                <a:rPr lang="en-US">
                  <a:gradFill>
                    <a:gsLst>
                      <a:gs pos="2917">
                        <a:schemeClr val="tx1"/>
                      </a:gs>
                      <a:gs pos="30000">
                        <a:schemeClr val="tx1"/>
                      </a:gs>
                    </a:gsLst>
                    <a:lin ang="5400000" scaled="0"/>
                  </a:gradFill>
                </a:rPr>
                <a:t>Directory B2C</a:t>
              </a:r>
            </a:p>
          </p:txBody>
        </p:sp>
      </p:grpSp>
      <p:grpSp>
        <p:nvGrpSpPr>
          <p:cNvPr id="6" name="Group 5">
            <a:extLst>
              <a:ext uri="{FF2B5EF4-FFF2-40B4-BE49-F238E27FC236}">
                <a16:creationId xmlns:a16="http://schemas.microsoft.com/office/drawing/2014/main" id="{F68D0515-7FE1-4CB5-88F2-96DD69410133}"/>
              </a:ext>
            </a:extLst>
          </p:cNvPr>
          <p:cNvGrpSpPr/>
          <p:nvPr/>
        </p:nvGrpSpPr>
        <p:grpSpPr>
          <a:xfrm>
            <a:off x="4056594" y="4346760"/>
            <a:ext cx="2604460" cy="1245739"/>
            <a:chOff x="4056594" y="4346760"/>
            <a:chExt cx="2604460" cy="1245739"/>
          </a:xfrm>
        </p:grpSpPr>
        <p:pic>
          <p:nvPicPr>
            <p:cNvPr id="16" name="Picture 32" descr="ZXing.Net.Mobile Logo">
              <a:extLst>
                <a:ext uri="{FF2B5EF4-FFF2-40B4-BE49-F238E27FC236}">
                  <a16:creationId xmlns:a16="http://schemas.microsoft.com/office/drawing/2014/main" id="{DD0BC24B-BA71-4ABE-8FAD-3C329EFA2A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6594"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31307E-4170-4BC9-BDFC-330C1A82129E}"/>
                </a:ext>
              </a:extLst>
            </p:cNvPr>
            <p:cNvSpPr txBox="1"/>
            <p:nvPr/>
          </p:nvSpPr>
          <p:spPr>
            <a:xfrm>
              <a:off x="5361980" y="4371003"/>
              <a:ext cx="1299074" cy="1197251"/>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Zxing</a:t>
              </a:r>
              <a:endParaRPr lang="en-US">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Barcode </a:t>
              </a:r>
            </a:p>
            <a:p>
              <a:pPr>
                <a:lnSpc>
                  <a:spcPct val="90000"/>
                </a:lnSpc>
                <a:spcAft>
                  <a:spcPts val="600"/>
                </a:spcAft>
              </a:pPr>
              <a:r>
                <a:rPr lang="en-US">
                  <a:gradFill>
                    <a:gsLst>
                      <a:gs pos="2917">
                        <a:schemeClr val="tx1"/>
                      </a:gs>
                      <a:gs pos="30000">
                        <a:schemeClr val="tx1"/>
                      </a:gs>
                    </a:gsLst>
                    <a:lin ang="5400000" scaled="0"/>
                  </a:gradFill>
                </a:rPr>
                <a:t>Scanning</a:t>
              </a:r>
            </a:p>
          </p:txBody>
        </p:sp>
      </p:grpSp>
      <p:grpSp>
        <p:nvGrpSpPr>
          <p:cNvPr id="7" name="Group 6">
            <a:extLst>
              <a:ext uri="{FF2B5EF4-FFF2-40B4-BE49-F238E27FC236}">
                <a16:creationId xmlns:a16="http://schemas.microsoft.com/office/drawing/2014/main" id="{5739AB4C-4A3B-487E-8D0A-EDC6BE64F66D}"/>
              </a:ext>
            </a:extLst>
          </p:cNvPr>
          <p:cNvGrpSpPr/>
          <p:nvPr/>
        </p:nvGrpSpPr>
        <p:grpSpPr>
          <a:xfrm>
            <a:off x="7002205" y="4346760"/>
            <a:ext cx="2510227" cy="1245739"/>
            <a:chOff x="7002205" y="4346760"/>
            <a:chExt cx="2510227" cy="1245739"/>
          </a:xfrm>
        </p:grpSpPr>
        <p:pic>
          <p:nvPicPr>
            <p:cNvPr id="12" name="Picture 24" descr="Image result for akavache logo">
              <a:extLst>
                <a:ext uri="{FF2B5EF4-FFF2-40B4-BE49-F238E27FC236}">
                  <a16:creationId xmlns:a16="http://schemas.microsoft.com/office/drawing/2014/main" id="{9AF5656A-FBF3-47F2-8175-05332DE5D2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2205"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756594-3AF1-4A3E-9C9B-4AC990B61DA1}"/>
                </a:ext>
              </a:extLst>
            </p:cNvPr>
            <p:cNvSpPr txBox="1"/>
            <p:nvPr/>
          </p:nvSpPr>
          <p:spPr>
            <a:xfrm>
              <a:off x="8180657" y="4649333"/>
              <a:ext cx="1331775"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Akavache</a:t>
              </a:r>
              <a:endParaRPr lang="en-US">
                <a:gradFill>
                  <a:gsLst>
                    <a:gs pos="2917">
                      <a:schemeClr val="tx1"/>
                    </a:gs>
                    <a:gs pos="30000">
                      <a:schemeClr val="tx1"/>
                    </a:gs>
                  </a:gsLst>
                  <a:lin ang="5400000" scaled="0"/>
                </a:gradFill>
              </a:endParaRPr>
            </a:p>
          </p:txBody>
        </p:sp>
      </p:grpSp>
      <p:grpSp>
        <p:nvGrpSpPr>
          <p:cNvPr id="8" name="Group 7">
            <a:extLst>
              <a:ext uri="{FF2B5EF4-FFF2-40B4-BE49-F238E27FC236}">
                <a16:creationId xmlns:a16="http://schemas.microsoft.com/office/drawing/2014/main" id="{51D8CA03-D551-4885-802B-C22BBEDA66B0}"/>
              </a:ext>
            </a:extLst>
          </p:cNvPr>
          <p:cNvGrpSpPr/>
          <p:nvPr/>
        </p:nvGrpSpPr>
        <p:grpSpPr>
          <a:xfrm>
            <a:off x="9702897" y="4371003"/>
            <a:ext cx="2152563" cy="1245739"/>
            <a:chOff x="9702897" y="4371003"/>
            <a:chExt cx="2152563" cy="1245739"/>
          </a:xfrm>
        </p:grpSpPr>
        <p:pic>
          <p:nvPicPr>
            <p:cNvPr id="14" name="Picture 28" descr="Image result for gorilla player logo">
              <a:extLst>
                <a:ext uri="{FF2B5EF4-FFF2-40B4-BE49-F238E27FC236}">
                  <a16:creationId xmlns:a16="http://schemas.microsoft.com/office/drawing/2014/main" id="{A2C23CDA-59A7-4605-914F-F42295304E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2897" y="4371003"/>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58C0835-2E1E-4330-9368-B90113FE451E}"/>
                </a:ext>
              </a:extLst>
            </p:cNvPr>
            <p:cNvSpPr txBox="1"/>
            <p:nvPr/>
          </p:nvSpPr>
          <p:spPr>
            <a:xfrm>
              <a:off x="10827293" y="4635624"/>
              <a:ext cx="1028167"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Gorilla</a:t>
              </a:r>
            </a:p>
            <a:p>
              <a:pPr>
                <a:lnSpc>
                  <a:spcPct val="90000"/>
                </a:lnSpc>
                <a:spcAft>
                  <a:spcPts val="600"/>
                </a:spcAft>
              </a:pPr>
              <a:r>
                <a:rPr lang="en-US">
                  <a:gradFill>
                    <a:gsLst>
                      <a:gs pos="2917">
                        <a:schemeClr val="tx1"/>
                      </a:gs>
                      <a:gs pos="30000">
                        <a:schemeClr val="tx1"/>
                      </a:gs>
                    </a:gsLst>
                    <a:lin ang="5400000" scaled="0"/>
                  </a:gradFill>
                </a:rPr>
                <a:t>Player</a:t>
              </a:r>
            </a:p>
          </p:txBody>
        </p:sp>
      </p:grpSp>
      <p:grpSp>
        <p:nvGrpSpPr>
          <p:cNvPr id="9" name="Group 8">
            <a:extLst>
              <a:ext uri="{FF2B5EF4-FFF2-40B4-BE49-F238E27FC236}">
                <a16:creationId xmlns:a16="http://schemas.microsoft.com/office/drawing/2014/main" id="{62A0F310-3DF8-45FD-AC60-A66D57ACF0D6}"/>
              </a:ext>
            </a:extLst>
          </p:cNvPr>
          <p:cNvGrpSpPr/>
          <p:nvPr/>
        </p:nvGrpSpPr>
        <p:grpSpPr>
          <a:xfrm>
            <a:off x="4980198" y="5560483"/>
            <a:ext cx="2312961" cy="1388316"/>
            <a:chOff x="4980198" y="5560483"/>
            <a:chExt cx="2312961" cy="1388316"/>
          </a:xfrm>
        </p:grpSpPr>
        <p:pic>
          <p:nvPicPr>
            <p:cNvPr id="1056" name="Picture 32" descr="Image result for zeplin xamarin">
              <a:extLst>
                <a:ext uri="{FF2B5EF4-FFF2-40B4-BE49-F238E27FC236}">
                  <a16:creationId xmlns:a16="http://schemas.microsoft.com/office/drawing/2014/main" id="{254997BD-9CB3-48E9-9712-1ABF0D5A988E}"/>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4980198" y="5560483"/>
              <a:ext cx="1388316" cy="13883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996C1-04B1-48C7-A83D-7AE9D90BDDEF}"/>
                </a:ext>
              </a:extLst>
            </p:cNvPr>
            <p:cNvSpPr txBox="1"/>
            <p:nvPr/>
          </p:nvSpPr>
          <p:spPr>
            <a:xfrm>
              <a:off x="6293846" y="6010389"/>
              <a:ext cx="999313"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Zeplin</a:t>
              </a:r>
              <a:endParaRPr lang="en-US">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260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500"/>
                                        <p:tgtEl>
                                          <p:spTgt spid="10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500"/>
                                        <p:tgtEl>
                                          <p:spTgt spid="10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0"/>
                                        </p:tgtEl>
                                        <p:attrNameLst>
                                          <p:attrName>style.visibility</p:attrName>
                                        </p:attrNameLst>
                                      </p:cBhvr>
                                      <p:to>
                                        <p:strVal val="visible"/>
                                      </p:to>
                                    </p:set>
                                    <p:animEffect transition="in" filter="fade">
                                      <p:cBhvr>
                                        <p:cTn id="35" dur="500"/>
                                        <p:tgtEl>
                                          <p:spTgt spid="106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4"/>
                                        </p:tgtEl>
                                        <p:attrNameLst>
                                          <p:attrName>style.visibility</p:attrName>
                                        </p:attrNameLst>
                                      </p:cBhvr>
                                      <p:to>
                                        <p:strVal val="visible"/>
                                      </p:to>
                                    </p:set>
                                    <p:animEffect transition="in" filter="fade">
                                      <p:cBhvr>
                                        <p:cTn id="39" dur="500"/>
                                        <p:tgtEl>
                                          <p:spTgt spid="10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2"/>
                                        </p:tgtEl>
                                        <p:attrNameLst>
                                          <p:attrName>style.visibility</p:attrName>
                                        </p:attrNameLst>
                                      </p:cBhvr>
                                      <p:to>
                                        <p:strVal val="visible"/>
                                      </p:to>
                                    </p:set>
                                    <p:animEffect transition="in" filter="fade">
                                      <p:cBhvr>
                                        <p:cTn id="55" dur="500"/>
                                        <p:tgtEl>
                                          <p:spTgt spid="104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Frameworks</a:t>
            </a:r>
          </a:p>
        </p:txBody>
      </p:sp>
      <p:pic>
        <p:nvPicPr>
          <p:cNvPr id="4" name="Picture 2" descr="Prism_hi.png">
            <a:extLst>
              <a:ext uri="{FF2B5EF4-FFF2-40B4-BE49-F238E27FC236}">
                <a16:creationId xmlns:a16="http://schemas.microsoft.com/office/drawing/2014/main" id="{9DB416DA-C2BD-4EAB-80C9-C1E0BAAFB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456" y="4460278"/>
            <a:ext cx="4430055" cy="13440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1E5DEAA-710E-4328-9676-076E4A940544}"/>
              </a:ext>
            </a:extLst>
          </p:cNvPr>
          <p:cNvGrpSpPr/>
          <p:nvPr/>
        </p:nvGrpSpPr>
        <p:grpSpPr>
          <a:xfrm>
            <a:off x="1319726" y="1518464"/>
            <a:ext cx="2037224" cy="2235868"/>
            <a:chOff x="1319726" y="1518464"/>
            <a:chExt cx="2037224" cy="2235868"/>
          </a:xfrm>
        </p:grpSpPr>
        <p:pic>
          <p:nvPicPr>
            <p:cNvPr id="5" name="Picture 4" descr="Image result for mvvmcross logo">
              <a:extLst>
                <a:ext uri="{FF2B5EF4-FFF2-40B4-BE49-F238E27FC236}">
                  <a16:creationId xmlns:a16="http://schemas.microsoft.com/office/drawing/2014/main" id="{8875B79A-EDC7-4DE9-87EE-3A6FDF350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836" y="1518464"/>
              <a:ext cx="1765604" cy="17656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E823A4-E41B-418B-A11F-3C3C35B1230A}"/>
                </a:ext>
              </a:extLst>
            </p:cNvPr>
            <p:cNvSpPr txBox="1"/>
            <p:nvPr/>
          </p:nvSpPr>
          <p:spPr>
            <a:xfrm>
              <a:off x="1319726" y="3126468"/>
              <a:ext cx="2037224"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MVVMCross</a:t>
              </a:r>
              <a:endParaRPr lang="en-US" sz="2400">
                <a:gradFill>
                  <a:gsLst>
                    <a:gs pos="2917">
                      <a:schemeClr val="tx1"/>
                    </a:gs>
                    <a:gs pos="30000">
                      <a:schemeClr val="tx1"/>
                    </a:gs>
                  </a:gsLst>
                  <a:lin ang="5400000" scaled="0"/>
                </a:gradFill>
              </a:endParaRPr>
            </a:p>
          </p:txBody>
        </p:sp>
      </p:grpSp>
      <p:grpSp>
        <p:nvGrpSpPr>
          <p:cNvPr id="7" name="Group 6">
            <a:extLst>
              <a:ext uri="{FF2B5EF4-FFF2-40B4-BE49-F238E27FC236}">
                <a16:creationId xmlns:a16="http://schemas.microsoft.com/office/drawing/2014/main" id="{8E3E25DE-F5D0-4627-AD23-A9A5D6CA1271}"/>
              </a:ext>
            </a:extLst>
          </p:cNvPr>
          <p:cNvGrpSpPr/>
          <p:nvPr/>
        </p:nvGrpSpPr>
        <p:grpSpPr>
          <a:xfrm>
            <a:off x="4833635" y="1401275"/>
            <a:ext cx="1796716" cy="2353057"/>
            <a:chOff x="4833635" y="1401275"/>
            <a:chExt cx="1796716" cy="2353057"/>
          </a:xfrm>
        </p:grpSpPr>
        <p:pic>
          <p:nvPicPr>
            <p:cNvPr id="13" name="Picture 26" descr="Image result for uno logo c#">
              <a:extLst>
                <a:ext uri="{FF2B5EF4-FFF2-40B4-BE49-F238E27FC236}">
                  <a16:creationId xmlns:a16="http://schemas.microsoft.com/office/drawing/2014/main" id="{DAA94268-CAC0-4EF8-B068-033B8EA06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635" y="1401275"/>
              <a:ext cx="1796716" cy="1781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A85002-7931-4394-991B-57EBBE82EDFB}"/>
                </a:ext>
              </a:extLst>
            </p:cNvPr>
            <p:cNvSpPr txBox="1"/>
            <p:nvPr/>
          </p:nvSpPr>
          <p:spPr>
            <a:xfrm>
              <a:off x="5359058" y="3126468"/>
              <a:ext cx="93679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Uno</a:t>
              </a:r>
            </a:p>
          </p:txBody>
        </p:sp>
      </p:grpSp>
      <p:grpSp>
        <p:nvGrpSpPr>
          <p:cNvPr id="14" name="Group 13">
            <a:extLst>
              <a:ext uri="{FF2B5EF4-FFF2-40B4-BE49-F238E27FC236}">
                <a16:creationId xmlns:a16="http://schemas.microsoft.com/office/drawing/2014/main" id="{9F17304C-C885-47A8-9B23-E5D369766B80}"/>
              </a:ext>
            </a:extLst>
          </p:cNvPr>
          <p:cNvGrpSpPr/>
          <p:nvPr/>
        </p:nvGrpSpPr>
        <p:grpSpPr>
          <a:xfrm>
            <a:off x="8263546" y="1000089"/>
            <a:ext cx="2274123" cy="2784187"/>
            <a:chOff x="8263546" y="1000089"/>
            <a:chExt cx="2274123" cy="2784187"/>
          </a:xfrm>
        </p:grpSpPr>
        <p:pic>
          <p:nvPicPr>
            <p:cNvPr id="6" name="Picture 6" descr="reactiveui.png">
              <a:extLst>
                <a:ext uri="{FF2B5EF4-FFF2-40B4-BE49-F238E27FC236}">
                  <a16:creationId xmlns:a16="http://schemas.microsoft.com/office/drawing/2014/main" id="{43A33A45-586F-4030-91B8-D84609103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3546" y="1000089"/>
              <a:ext cx="2274123" cy="22741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DC9527-CA15-454D-AE2C-81C9F43D64C9}"/>
                </a:ext>
              </a:extLst>
            </p:cNvPr>
            <p:cNvSpPr txBox="1"/>
            <p:nvPr/>
          </p:nvSpPr>
          <p:spPr>
            <a:xfrm>
              <a:off x="8473496" y="3156412"/>
              <a:ext cx="1784015"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ReactiveUI</a:t>
              </a:r>
              <a:endParaRPr lang="en-US" sz="2400">
                <a:gradFill>
                  <a:gsLst>
                    <a:gs pos="2917">
                      <a:schemeClr val="tx1"/>
                    </a:gs>
                    <a:gs pos="30000">
                      <a:schemeClr val="tx1"/>
                    </a:gs>
                  </a:gsLst>
                  <a:lin ang="5400000" scaled="0"/>
                </a:gradFill>
              </a:endParaRPr>
            </a:p>
          </p:txBody>
        </p:sp>
      </p:grpSp>
      <p:grpSp>
        <p:nvGrpSpPr>
          <p:cNvPr id="15" name="Group 14">
            <a:extLst>
              <a:ext uri="{FF2B5EF4-FFF2-40B4-BE49-F238E27FC236}">
                <a16:creationId xmlns:a16="http://schemas.microsoft.com/office/drawing/2014/main" id="{86F757FD-FA39-4D79-B959-38A7F8EAEACB}"/>
              </a:ext>
            </a:extLst>
          </p:cNvPr>
          <p:cNvGrpSpPr/>
          <p:nvPr/>
        </p:nvGrpSpPr>
        <p:grpSpPr>
          <a:xfrm>
            <a:off x="2153363" y="4241622"/>
            <a:ext cx="2999860" cy="2326867"/>
            <a:chOff x="2153363" y="4241622"/>
            <a:chExt cx="2999860" cy="2326867"/>
          </a:xfrm>
        </p:grpSpPr>
        <p:pic>
          <p:nvPicPr>
            <p:cNvPr id="10" name="Picture 9" descr="A picture containing vector graphics&#10;&#10;Description automatically generated">
              <a:extLst>
                <a:ext uri="{FF2B5EF4-FFF2-40B4-BE49-F238E27FC236}">
                  <a16:creationId xmlns:a16="http://schemas.microsoft.com/office/drawing/2014/main" id="{90C13B73-1794-40B0-8037-AF96B1FEE53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62630" y="4241622"/>
              <a:ext cx="1781326" cy="1781326"/>
            </a:xfrm>
            <a:prstGeom prst="rect">
              <a:avLst/>
            </a:prstGeom>
          </p:spPr>
        </p:pic>
        <p:sp>
          <p:nvSpPr>
            <p:cNvPr id="12" name="TextBox 11">
              <a:extLst>
                <a:ext uri="{FF2B5EF4-FFF2-40B4-BE49-F238E27FC236}">
                  <a16:creationId xmlns:a16="http://schemas.microsoft.com/office/drawing/2014/main" id="{DCC2E127-E999-4195-8A41-116E55C8EEA3}"/>
                </a:ext>
              </a:extLst>
            </p:cNvPr>
            <p:cNvSpPr txBox="1"/>
            <p:nvPr/>
          </p:nvSpPr>
          <p:spPr>
            <a:xfrm>
              <a:off x="2153363" y="5940625"/>
              <a:ext cx="299986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Reactive Extensions</a:t>
              </a:r>
            </a:p>
          </p:txBody>
        </p:sp>
      </p:grpSp>
    </p:spTree>
    <p:extLst>
      <p:ext uri="{BB962C8B-B14F-4D97-AF65-F5344CB8AC3E}">
        <p14:creationId xmlns:p14="http://schemas.microsoft.com/office/powerpoint/2010/main" val="4046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7817D82-A26A-44EE-97D4-9D86B0D172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08915" y="1343841"/>
            <a:ext cx="5030979" cy="2828150"/>
          </a:xfrm>
          <a:prstGeom prst="rect">
            <a:avLst/>
          </a:prstGeom>
        </p:spPr>
      </p:pic>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Continuous Integration &amp; Delivery</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Image result for fastlane logo">
            <a:extLst>
              <a:ext uri="{FF2B5EF4-FFF2-40B4-BE49-F238E27FC236}">
                <a16:creationId xmlns:a16="http://schemas.microsoft.com/office/drawing/2014/main" id="{D064E211-370F-4826-B446-85B1234BF5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62449" y="4156085"/>
            <a:ext cx="4138895" cy="144457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13D08DC-61DC-4333-8EFD-B0B9DBBA1BBB}"/>
              </a:ext>
            </a:extLst>
          </p:cNvPr>
          <p:cNvGrpSpPr/>
          <p:nvPr/>
        </p:nvGrpSpPr>
        <p:grpSpPr>
          <a:xfrm>
            <a:off x="692969" y="1832729"/>
            <a:ext cx="2816667" cy="1850375"/>
            <a:chOff x="692969" y="1832729"/>
            <a:chExt cx="2816667" cy="1850375"/>
          </a:xfrm>
        </p:grpSpPr>
        <p:pic>
          <p:nvPicPr>
            <p:cNvPr id="1050" name="Picture 26" descr="Image result for azuredevops logo">
              <a:extLst>
                <a:ext uri="{FF2B5EF4-FFF2-40B4-BE49-F238E27FC236}">
                  <a16:creationId xmlns:a16="http://schemas.microsoft.com/office/drawing/2014/main" id="{A239003D-FE64-410D-B9C5-15981D3D46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9" y="1832729"/>
              <a:ext cx="1850375" cy="185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A645FD-CA92-434C-A946-C49C17829D0A}"/>
                </a:ext>
              </a:extLst>
            </p:cNvPr>
            <p:cNvSpPr txBox="1"/>
            <p:nvPr/>
          </p:nvSpPr>
          <p:spPr>
            <a:xfrm>
              <a:off x="2125796" y="2239313"/>
              <a:ext cx="1383840"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a:t>
              </a:r>
            </a:p>
            <a:p>
              <a:pPr>
                <a:lnSpc>
                  <a:spcPct val="90000"/>
                </a:lnSpc>
                <a:spcAft>
                  <a:spcPts val="600"/>
                </a:spcAft>
              </a:pPr>
              <a:r>
                <a:rPr lang="en-US" sz="2400" err="1">
                  <a:gradFill>
                    <a:gsLst>
                      <a:gs pos="2917">
                        <a:schemeClr val="tx1"/>
                      </a:gs>
                      <a:gs pos="30000">
                        <a:schemeClr val="tx1"/>
                      </a:gs>
                    </a:gsLst>
                    <a:lin ang="5400000" scaled="0"/>
                  </a:gradFill>
                </a:rPr>
                <a:t>Devops</a:t>
              </a:r>
              <a:endParaRPr lang="en-US" sz="2400">
                <a:gradFill>
                  <a:gsLst>
                    <a:gs pos="2917">
                      <a:schemeClr val="tx1"/>
                    </a:gs>
                    <a:gs pos="30000">
                      <a:schemeClr val="tx1"/>
                    </a:gs>
                  </a:gsLst>
                  <a:lin ang="5400000" scaled="0"/>
                </a:gradFill>
              </a:endParaRPr>
            </a:p>
          </p:txBody>
        </p:sp>
      </p:grpSp>
      <p:grpSp>
        <p:nvGrpSpPr>
          <p:cNvPr id="6" name="Group 5">
            <a:extLst>
              <a:ext uri="{FF2B5EF4-FFF2-40B4-BE49-F238E27FC236}">
                <a16:creationId xmlns:a16="http://schemas.microsoft.com/office/drawing/2014/main" id="{2208280B-C180-4DAF-91B3-F7856DE3BB0C}"/>
              </a:ext>
            </a:extLst>
          </p:cNvPr>
          <p:cNvGrpSpPr/>
          <p:nvPr/>
        </p:nvGrpSpPr>
        <p:grpSpPr>
          <a:xfrm>
            <a:off x="3999329" y="2027495"/>
            <a:ext cx="2516504" cy="1460842"/>
            <a:chOff x="3999329" y="2027495"/>
            <a:chExt cx="2516504" cy="1460842"/>
          </a:xfrm>
        </p:grpSpPr>
        <p:pic>
          <p:nvPicPr>
            <p:cNvPr id="1046" name="Picture 22" descr="Image result for teamcity logo">
              <a:extLst>
                <a:ext uri="{FF2B5EF4-FFF2-40B4-BE49-F238E27FC236}">
                  <a16:creationId xmlns:a16="http://schemas.microsoft.com/office/drawing/2014/main" id="{14436246-146C-4DD2-9BA8-25435F7788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99329" y="2027495"/>
              <a:ext cx="1460842" cy="14608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901835-3449-436F-A0CC-DAFF210607F7}"/>
                </a:ext>
              </a:extLst>
            </p:cNvPr>
            <p:cNvSpPr txBox="1"/>
            <p:nvPr/>
          </p:nvSpPr>
          <p:spPr>
            <a:xfrm>
              <a:off x="5434447" y="2266401"/>
              <a:ext cx="1081386"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Team</a:t>
              </a:r>
            </a:p>
            <a:p>
              <a:pPr>
                <a:lnSpc>
                  <a:spcPct val="90000"/>
                </a:lnSpc>
                <a:spcAft>
                  <a:spcPts val="600"/>
                </a:spcAft>
              </a:pPr>
              <a:r>
                <a:rPr lang="en-US" sz="2400">
                  <a:gradFill>
                    <a:gsLst>
                      <a:gs pos="2917">
                        <a:schemeClr val="tx1"/>
                      </a:gs>
                      <a:gs pos="30000">
                        <a:schemeClr val="tx1"/>
                      </a:gs>
                    </a:gsLst>
                    <a:lin ang="5400000" scaled="0"/>
                  </a:gradFill>
                </a:rPr>
                <a:t>City</a:t>
              </a:r>
            </a:p>
          </p:txBody>
        </p:sp>
      </p:grpSp>
      <p:grpSp>
        <p:nvGrpSpPr>
          <p:cNvPr id="7" name="Group 6">
            <a:extLst>
              <a:ext uri="{FF2B5EF4-FFF2-40B4-BE49-F238E27FC236}">
                <a16:creationId xmlns:a16="http://schemas.microsoft.com/office/drawing/2014/main" id="{B58B793B-D250-4BAD-9EDA-71B7B900F7D2}"/>
              </a:ext>
            </a:extLst>
          </p:cNvPr>
          <p:cNvGrpSpPr/>
          <p:nvPr/>
        </p:nvGrpSpPr>
        <p:grpSpPr>
          <a:xfrm>
            <a:off x="4712159" y="4128261"/>
            <a:ext cx="2727466" cy="1444575"/>
            <a:chOff x="4712159" y="4128261"/>
            <a:chExt cx="2727466" cy="1444575"/>
          </a:xfrm>
        </p:grpSpPr>
        <p:pic>
          <p:nvPicPr>
            <p:cNvPr id="1058" name="Picture 34" descr="Image result for visual studio app center logo">
              <a:extLst>
                <a:ext uri="{FF2B5EF4-FFF2-40B4-BE49-F238E27FC236}">
                  <a16:creationId xmlns:a16="http://schemas.microsoft.com/office/drawing/2014/main" id="{0CB3333C-A38C-48D4-8B81-B2321E84147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12159" y="4128261"/>
              <a:ext cx="1444575" cy="1444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A14452-FB31-404E-AB18-811928570CDF}"/>
                </a:ext>
              </a:extLst>
            </p:cNvPr>
            <p:cNvSpPr txBox="1"/>
            <p:nvPr/>
          </p:nvSpPr>
          <p:spPr>
            <a:xfrm>
              <a:off x="6175048" y="4367721"/>
              <a:ext cx="1264577"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App</a:t>
              </a:r>
            </a:p>
            <a:p>
              <a:pPr>
                <a:lnSpc>
                  <a:spcPct val="90000"/>
                </a:lnSpc>
                <a:spcAft>
                  <a:spcPts val="600"/>
                </a:spcAft>
              </a:pPr>
              <a:r>
                <a:rPr lang="en-US" sz="2400">
                  <a:gradFill>
                    <a:gsLst>
                      <a:gs pos="2917">
                        <a:schemeClr val="tx1"/>
                      </a:gs>
                      <a:gs pos="30000">
                        <a:schemeClr val="tx1"/>
                      </a:gs>
                    </a:gsLst>
                    <a:lin ang="5400000" scaled="0"/>
                  </a:gradFill>
                </a:rPr>
                <a:t>Center</a:t>
              </a:r>
            </a:p>
          </p:txBody>
        </p:sp>
      </p:grpSp>
      <p:grpSp>
        <p:nvGrpSpPr>
          <p:cNvPr id="9" name="Group 8">
            <a:extLst>
              <a:ext uri="{FF2B5EF4-FFF2-40B4-BE49-F238E27FC236}">
                <a16:creationId xmlns:a16="http://schemas.microsoft.com/office/drawing/2014/main" id="{02DF3013-34AA-4D86-B33C-3E7212760295}"/>
              </a:ext>
            </a:extLst>
          </p:cNvPr>
          <p:cNvGrpSpPr/>
          <p:nvPr/>
        </p:nvGrpSpPr>
        <p:grpSpPr>
          <a:xfrm>
            <a:off x="413319" y="3689885"/>
            <a:ext cx="3606028" cy="2390537"/>
            <a:chOff x="413319" y="3689885"/>
            <a:chExt cx="3606028" cy="2390537"/>
          </a:xfrm>
        </p:grpSpPr>
        <p:pic>
          <p:nvPicPr>
            <p:cNvPr id="1048" name="Picture 24" descr="Image result for jenkins logo">
              <a:extLst>
                <a:ext uri="{FF2B5EF4-FFF2-40B4-BE49-F238E27FC236}">
                  <a16:creationId xmlns:a16="http://schemas.microsoft.com/office/drawing/2014/main" id="{F283BC0B-912D-4409-9DCE-36F06FB033A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13319" y="3689885"/>
              <a:ext cx="3531170" cy="23905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80612B-0D4A-474F-ABD1-BFE30FBCBFA8}"/>
                </a:ext>
              </a:extLst>
            </p:cNvPr>
            <p:cNvSpPr txBox="1"/>
            <p:nvPr/>
          </p:nvSpPr>
          <p:spPr>
            <a:xfrm>
              <a:off x="2672183" y="4579173"/>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Jenkins</a:t>
              </a:r>
            </a:p>
          </p:txBody>
        </p:sp>
      </p:grpSp>
    </p:spTree>
    <p:extLst>
      <p:ext uri="{BB962C8B-B14F-4D97-AF65-F5344CB8AC3E}">
        <p14:creationId xmlns:p14="http://schemas.microsoft.com/office/powerpoint/2010/main" val="20411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8"/>
                                        </p:tgtEl>
                                        <p:attrNameLst>
                                          <p:attrName>style.visibility</p:attrName>
                                        </p:attrNameLst>
                                      </p:cBhvr>
                                      <p:to>
                                        <p:strVal val="visible"/>
                                      </p:to>
                                    </p:set>
                                    <p:animEffect transition="in" filter="fade">
                                      <p:cBhvr>
                                        <p:cTn id="27"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Intelligent Clouds</a:t>
            </a:r>
          </a:p>
        </p:txBody>
      </p:sp>
      <p:pic>
        <p:nvPicPr>
          <p:cNvPr id="1030" name="Picture 6" descr="Image result for aws transparent logo">
            <a:extLst>
              <a:ext uri="{FF2B5EF4-FFF2-40B4-BE49-F238E27FC236}">
                <a16:creationId xmlns:a16="http://schemas.microsoft.com/office/drawing/2014/main" id="{9A834292-A8AA-415C-B6FC-038C837BBB8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65458"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3D72374-BD64-477F-8993-DAA345AC2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45" y="2511209"/>
            <a:ext cx="3607938" cy="685508"/>
          </a:xfrm>
          <a:prstGeom prst="rect">
            <a:avLst/>
          </a:prstGeom>
        </p:spPr>
      </p:pic>
      <p:grpSp>
        <p:nvGrpSpPr>
          <p:cNvPr id="3" name="Group 2">
            <a:extLst>
              <a:ext uri="{FF2B5EF4-FFF2-40B4-BE49-F238E27FC236}">
                <a16:creationId xmlns:a16="http://schemas.microsoft.com/office/drawing/2014/main" id="{DC21734A-95E5-4CFE-A29D-1AD41A36BF9F}"/>
              </a:ext>
            </a:extLst>
          </p:cNvPr>
          <p:cNvGrpSpPr/>
          <p:nvPr/>
        </p:nvGrpSpPr>
        <p:grpSpPr>
          <a:xfrm>
            <a:off x="4691911" y="1840930"/>
            <a:ext cx="3058940" cy="2027709"/>
            <a:chOff x="4835852" y="1840109"/>
            <a:chExt cx="3058940" cy="2027709"/>
          </a:xfrm>
        </p:grpSpPr>
        <p:pic>
          <p:nvPicPr>
            <p:cNvPr id="1026" name="Picture 2" descr="Image result for firebase logo">
              <a:extLst>
                <a:ext uri="{FF2B5EF4-FFF2-40B4-BE49-F238E27FC236}">
                  <a16:creationId xmlns:a16="http://schemas.microsoft.com/office/drawing/2014/main" id="{E38A7F0F-AE6E-4681-AACE-39EF7D7053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35852" y="1840109"/>
              <a:ext cx="2703613" cy="2027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EE3C779-28F4-4E4E-9E18-B3923AA14351}"/>
                </a:ext>
              </a:extLst>
            </p:cNvPr>
            <p:cNvSpPr txBox="1"/>
            <p:nvPr/>
          </p:nvSpPr>
          <p:spPr>
            <a:xfrm>
              <a:off x="6691514" y="2651952"/>
              <a:ext cx="1203278"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Firebase</a:t>
              </a:r>
            </a:p>
          </p:txBody>
        </p:sp>
      </p:grpSp>
      <p:grpSp>
        <p:nvGrpSpPr>
          <p:cNvPr id="7" name="Group 6">
            <a:extLst>
              <a:ext uri="{FF2B5EF4-FFF2-40B4-BE49-F238E27FC236}">
                <a16:creationId xmlns:a16="http://schemas.microsoft.com/office/drawing/2014/main" id="{3186F011-3F87-428E-9A5B-C7E28DC18A09}"/>
              </a:ext>
            </a:extLst>
          </p:cNvPr>
          <p:cNvGrpSpPr/>
          <p:nvPr/>
        </p:nvGrpSpPr>
        <p:grpSpPr>
          <a:xfrm>
            <a:off x="5618245" y="3946788"/>
            <a:ext cx="2850677" cy="1696255"/>
            <a:chOff x="5924896" y="3946788"/>
            <a:chExt cx="2850677" cy="1696255"/>
          </a:xfrm>
        </p:grpSpPr>
        <p:pic>
          <p:nvPicPr>
            <p:cNvPr id="1052" name="Picture 28" descr="Image result for google cloud platform logo">
              <a:extLst>
                <a:ext uri="{FF2B5EF4-FFF2-40B4-BE49-F238E27FC236}">
                  <a16:creationId xmlns:a16="http://schemas.microsoft.com/office/drawing/2014/main" id="{B27E56F2-EE3D-4C2A-B0A1-E9325BEF79C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24896"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1B1517-A9D5-46FB-ACBB-7156FA4150E0}"/>
                </a:ext>
              </a:extLst>
            </p:cNvPr>
            <p:cNvSpPr txBox="1"/>
            <p:nvPr/>
          </p:nvSpPr>
          <p:spPr>
            <a:xfrm>
              <a:off x="7539465" y="4196290"/>
              <a:ext cx="1236108" cy="1197251"/>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Google</a:t>
              </a:r>
            </a:p>
            <a:p>
              <a:pPr>
                <a:lnSpc>
                  <a:spcPct val="90000"/>
                </a:lnSpc>
                <a:spcAft>
                  <a:spcPts val="600"/>
                </a:spcAft>
              </a:pPr>
              <a:r>
                <a:rPr lang="en-US">
                  <a:gradFill>
                    <a:gsLst>
                      <a:gs pos="2917">
                        <a:schemeClr val="tx1"/>
                      </a:gs>
                      <a:gs pos="30000">
                        <a:schemeClr val="tx1"/>
                      </a:gs>
                    </a:gsLst>
                    <a:lin ang="5400000" scaled="0"/>
                  </a:gradFill>
                </a:rPr>
                <a:t>Cloud </a:t>
              </a:r>
            </a:p>
            <a:p>
              <a:pPr>
                <a:lnSpc>
                  <a:spcPct val="90000"/>
                </a:lnSpc>
                <a:spcAft>
                  <a:spcPts val="600"/>
                </a:spcAft>
              </a:pPr>
              <a:r>
                <a:rPr lang="en-US">
                  <a:gradFill>
                    <a:gsLst>
                      <a:gs pos="2917">
                        <a:schemeClr val="tx1"/>
                      </a:gs>
                      <a:gs pos="30000">
                        <a:schemeClr val="tx1"/>
                      </a:gs>
                    </a:gsLst>
                    <a:lin ang="5400000" scaled="0"/>
                  </a:gradFill>
                </a:rPr>
                <a:t>Platform</a:t>
              </a:r>
            </a:p>
          </p:txBody>
        </p:sp>
      </p:grpSp>
      <p:grpSp>
        <p:nvGrpSpPr>
          <p:cNvPr id="6" name="Group 5">
            <a:extLst>
              <a:ext uri="{FF2B5EF4-FFF2-40B4-BE49-F238E27FC236}">
                <a16:creationId xmlns:a16="http://schemas.microsoft.com/office/drawing/2014/main" id="{A59E6590-B58F-4707-95E8-D52E90519BEE}"/>
              </a:ext>
            </a:extLst>
          </p:cNvPr>
          <p:cNvGrpSpPr/>
          <p:nvPr/>
        </p:nvGrpSpPr>
        <p:grpSpPr>
          <a:xfrm>
            <a:off x="9177683" y="4057226"/>
            <a:ext cx="2473214" cy="1475379"/>
            <a:chOff x="9177683" y="4057226"/>
            <a:chExt cx="2473214" cy="1475379"/>
          </a:xfrm>
        </p:grpSpPr>
        <p:pic>
          <p:nvPicPr>
            <p:cNvPr id="18" name="Picture 34" descr="Image result for realm database logo">
              <a:extLst>
                <a:ext uri="{FF2B5EF4-FFF2-40B4-BE49-F238E27FC236}">
                  <a16:creationId xmlns:a16="http://schemas.microsoft.com/office/drawing/2014/main" id="{22B3FA76-B06A-49B0-997F-5336F8055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7683" y="4057226"/>
              <a:ext cx="1480313" cy="14753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D48AFC-6C2E-472C-8E12-2EEF207871C0}"/>
                </a:ext>
              </a:extLst>
            </p:cNvPr>
            <p:cNvSpPr txBox="1"/>
            <p:nvPr/>
          </p:nvSpPr>
          <p:spPr>
            <a:xfrm>
              <a:off x="10657996" y="4522532"/>
              <a:ext cx="99290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Realm</a:t>
              </a:r>
            </a:p>
          </p:txBody>
        </p:sp>
      </p:grpSp>
      <p:grpSp>
        <p:nvGrpSpPr>
          <p:cNvPr id="4" name="Group 3">
            <a:extLst>
              <a:ext uri="{FF2B5EF4-FFF2-40B4-BE49-F238E27FC236}">
                <a16:creationId xmlns:a16="http://schemas.microsoft.com/office/drawing/2014/main" id="{D5936D00-CDE0-4D33-B7BF-99D1E0AE5DF0}"/>
              </a:ext>
            </a:extLst>
          </p:cNvPr>
          <p:cNvGrpSpPr/>
          <p:nvPr/>
        </p:nvGrpSpPr>
        <p:grpSpPr>
          <a:xfrm>
            <a:off x="8468922" y="2116274"/>
            <a:ext cx="2942004" cy="1475379"/>
            <a:chOff x="8468922" y="2116274"/>
            <a:chExt cx="2942004" cy="1475379"/>
          </a:xfrm>
        </p:grpSpPr>
        <p:pic>
          <p:nvPicPr>
            <p:cNvPr id="1054" name="Picture 30" descr="Image result for ibm mobilefirst logo">
              <a:extLst>
                <a:ext uri="{FF2B5EF4-FFF2-40B4-BE49-F238E27FC236}">
                  <a16:creationId xmlns:a16="http://schemas.microsoft.com/office/drawing/2014/main" id="{C074E141-1F0C-4917-A65A-01E2EB79837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468922" y="2116274"/>
              <a:ext cx="1475379" cy="14753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41E13A-C774-454F-9ED6-205EE545C3EC}"/>
                </a:ext>
              </a:extLst>
            </p:cNvPr>
            <p:cNvSpPr txBox="1"/>
            <p:nvPr/>
          </p:nvSpPr>
          <p:spPr>
            <a:xfrm>
              <a:off x="9905065" y="2365270"/>
              <a:ext cx="1505861"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IBM</a:t>
              </a:r>
            </a:p>
            <a:p>
              <a:pPr>
                <a:lnSpc>
                  <a:spcPct val="90000"/>
                </a:lnSpc>
                <a:spcAft>
                  <a:spcPts val="600"/>
                </a:spcAft>
              </a:pPr>
              <a:r>
                <a:rPr lang="en-US">
                  <a:gradFill>
                    <a:gsLst>
                      <a:gs pos="2917">
                        <a:schemeClr val="tx1"/>
                      </a:gs>
                      <a:gs pos="30000">
                        <a:schemeClr val="tx1"/>
                      </a:gs>
                    </a:gsLst>
                    <a:lin ang="5400000" scaled="0"/>
                  </a:gradFill>
                </a:rPr>
                <a:t>MobileFirst</a:t>
              </a:r>
            </a:p>
          </p:txBody>
        </p:sp>
      </p:grpSp>
    </p:spTree>
    <p:extLst>
      <p:ext uri="{BB962C8B-B14F-4D97-AF65-F5344CB8AC3E}">
        <p14:creationId xmlns:p14="http://schemas.microsoft.com/office/powerpoint/2010/main" val="157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EDFBE-9F4C-4EC8-912B-2450815A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589" y="3086246"/>
            <a:ext cx="3607938" cy="685508"/>
          </a:xfrm>
          <a:prstGeom prst="rect">
            <a:avLst/>
          </a:prstGeom>
        </p:spPr>
      </p:pic>
    </p:spTree>
    <p:extLst>
      <p:ext uri="{BB962C8B-B14F-4D97-AF65-F5344CB8AC3E}">
        <p14:creationId xmlns:p14="http://schemas.microsoft.com/office/powerpoint/2010/main" val="419058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a:ln>
                  <a:noFill/>
                </a:ln>
                <a:solidFill>
                  <a:srgbClr val="FFFFFF"/>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29876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6A54-8ED1-44AD-8D48-7931077CC18B}"/>
              </a:ext>
            </a:extLst>
          </p:cNvPr>
          <p:cNvSpPr>
            <a:spLocks noGrp="1"/>
          </p:cNvSpPr>
          <p:nvPr>
            <p:ph type="title"/>
          </p:nvPr>
        </p:nvSpPr>
        <p:spPr/>
        <p:txBody>
          <a:bodyPr/>
          <a:lstStyle/>
          <a:p>
            <a:r>
              <a:rPr lang="en-US"/>
              <a:t>Cloud Mobile App Architecture</a:t>
            </a:r>
          </a:p>
        </p:txBody>
      </p:sp>
      <p:pic>
        <p:nvPicPr>
          <p:cNvPr id="3" name="Picture 2">
            <a:extLst>
              <a:ext uri="{FF2B5EF4-FFF2-40B4-BE49-F238E27FC236}">
                <a16:creationId xmlns:a16="http://schemas.microsoft.com/office/drawing/2014/main" id="{6BD50019-16FB-4B87-A36E-BB046C527BC2}"/>
              </a:ext>
            </a:extLst>
          </p:cNvPr>
          <p:cNvPicPr>
            <a:picLocks noChangeAspect="1"/>
          </p:cNvPicPr>
          <p:nvPr/>
        </p:nvPicPr>
        <p:blipFill>
          <a:blip r:embed="rId3"/>
          <a:stretch>
            <a:fillRect/>
          </a:stretch>
        </p:blipFill>
        <p:spPr>
          <a:xfrm>
            <a:off x="384174" y="1328876"/>
            <a:ext cx="8120949" cy="4665524"/>
          </a:xfrm>
          <a:prstGeom prst="rect">
            <a:avLst/>
          </a:prstGeom>
        </p:spPr>
      </p:pic>
      <p:pic>
        <p:nvPicPr>
          <p:cNvPr id="4" name="Picture 3">
            <a:extLst>
              <a:ext uri="{FF2B5EF4-FFF2-40B4-BE49-F238E27FC236}">
                <a16:creationId xmlns:a16="http://schemas.microsoft.com/office/drawing/2014/main" id="{6602AAB4-E94A-4B2D-B34D-AAB3FCD84B04}"/>
              </a:ext>
            </a:extLst>
          </p:cNvPr>
          <p:cNvPicPr>
            <a:picLocks noChangeAspect="1"/>
          </p:cNvPicPr>
          <p:nvPr/>
        </p:nvPicPr>
        <p:blipFill rotWithShape="1">
          <a:blip r:embed="rId4"/>
          <a:srcRect r="49023"/>
          <a:stretch/>
        </p:blipFill>
        <p:spPr>
          <a:xfrm>
            <a:off x="8637588" y="1100392"/>
            <a:ext cx="3285172" cy="2897854"/>
          </a:xfrm>
          <a:prstGeom prst="rect">
            <a:avLst/>
          </a:prstGeom>
        </p:spPr>
      </p:pic>
      <p:pic>
        <p:nvPicPr>
          <p:cNvPr id="5" name="Picture 4">
            <a:extLst>
              <a:ext uri="{FF2B5EF4-FFF2-40B4-BE49-F238E27FC236}">
                <a16:creationId xmlns:a16="http://schemas.microsoft.com/office/drawing/2014/main" id="{A2519D2F-DCB2-4051-9D93-A784B04959C4}"/>
              </a:ext>
            </a:extLst>
          </p:cNvPr>
          <p:cNvPicPr>
            <a:picLocks noChangeAspect="1"/>
          </p:cNvPicPr>
          <p:nvPr/>
        </p:nvPicPr>
        <p:blipFill rotWithShape="1">
          <a:blip r:embed="rId4"/>
          <a:srcRect l="49023"/>
          <a:stretch/>
        </p:blipFill>
        <p:spPr>
          <a:xfrm>
            <a:off x="8497888" y="3960146"/>
            <a:ext cx="3285172" cy="2897854"/>
          </a:xfrm>
          <a:prstGeom prst="rect">
            <a:avLst/>
          </a:prstGeom>
        </p:spPr>
      </p:pic>
    </p:spTree>
    <p:extLst>
      <p:ext uri="{BB962C8B-B14F-4D97-AF65-F5344CB8AC3E}">
        <p14:creationId xmlns:p14="http://schemas.microsoft.com/office/powerpoint/2010/main" val="3867009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Semibold" panose="020B0702040204020203" pitchFamily="34" charset="0"/>
                <a:ea typeface="+mn-ea"/>
                <a:cs typeface="Segoe UI Semibold" panose="020B0702040204020203" pitchFamily="34" charset="0"/>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 with Code Lens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a 360° view of your app that includes availability, performance and user behavior</a:t>
            </a: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 Tools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using templates and tools for development and debugging</a:t>
            </a: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4161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a:t>
            </a:r>
          </a:p>
        </p:txBody>
      </p:sp>
    </p:spTree>
    <p:extLst>
      <p:ext uri="{BB962C8B-B14F-4D97-AF65-F5344CB8AC3E}">
        <p14:creationId xmlns:p14="http://schemas.microsoft.com/office/powerpoint/2010/main" val="13764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1837982" y="3328147"/>
            <a:ext cx="8383115" cy="2233383"/>
          </a:xfrm>
          <a:prstGeom prst="roundRect">
            <a:avLst>
              <a:gd name="adj" fmla="val 9226"/>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5" name="Rectangle 4"/>
          <p:cNvSpPr/>
          <p:nvPr/>
        </p:nvSpPr>
        <p:spPr bwMode="auto">
          <a:xfrm>
            <a:off x="1582462" y="5083584"/>
            <a:ext cx="1800980" cy="83258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3" name="Rectangle 102"/>
          <p:cNvSpPr/>
          <p:nvPr/>
        </p:nvSpPr>
        <p:spPr bwMode="auto">
          <a:xfrm>
            <a:off x="2411843" y="1017863"/>
            <a:ext cx="7411865" cy="658521"/>
          </a:xfrm>
          <a:prstGeom prst="rect">
            <a:avLst/>
          </a:prstGeom>
          <a:noFill/>
          <a:ln w="10795" cap="flat" cmpd="sng" algn="ctr">
            <a:noFill/>
            <a:prstDash val="solid"/>
            <a:headEnd type="none" w="med" len="med"/>
            <a:tailEnd type="none" w="med" len="med"/>
          </a:ln>
          <a:effectLst/>
        </p:spPr>
        <p:txBody>
          <a:bodyPr vert="horz" wrap="square" lIns="89642" tIns="45720" rIns="0" bIns="45720" numCol="1" rtlCol="0" anchor="ctr" anchorCtr="0" compatLnSpc="1">
            <a:prstTxWarp prst="textNoShape">
              <a:avLst/>
            </a:prstTxWarp>
          </a:bodyPr>
          <a:lstStyle/>
          <a:p>
            <a:pPr algn="ctr" defTabSz="914102" fontAlgn="base">
              <a:spcBef>
                <a:spcPct val="0"/>
              </a:spcBef>
              <a:spcAft>
                <a:spcPct val="0"/>
              </a:spcAft>
              <a:defRPr/>
            </a:pPr>
            <a:r>
              <a:rPr lang="en-US" sz="2745" kern="0">
                <a:solidFill>
                  <a:srgbClr val="4EB1FF"/>
                </a:solidFill>
                <a:latin typeface="Segoe UI Semilight" panose="020B0402040204020203" pitchFamily="34" charset="0"/>
                <a:cs typeface="Segoe UI Semilight" panose="020B0402040204020203" pitchFamily="34" charset="0"/>
              </a:rPr>
              <a:t>Complete DevOps solution</a:t>
            </a:r>
          </a:p>
        </p:txBody>
      </p:sp>
      <p:sp>
        <p:nvSpPr>
          <p:cNvPr id="104" name="TextBox 103"/>
          <p:cNvSpPr txBox="1"/>
          <p:nvPr/>
        </p:nvSpPr>
        <p:spPr>
          <a:xfrm>
            <a:off x="2861237" y="410564"/>
            <a:ext cx="6513077" cy="859920"/>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4117">
                <a:solidFill>
                  <a:srgbClr val="FFFFFF"/>
                </a:solidFill>
                <a:latin typeface="Segoe UI Light"/>
              </a:rPr>
              <a:t>Azure DevOps</a:t>
            </a:r>
          </a:p>
        </p:txBody>
      </p:sp>
      <p:grpSp>
        <p:nvGrpSpPr>
          <p:cNvPr id="6" name="Group 5"/>
          <p:cNvGrpSpPr/>
          <p:nvPr/>
        </p:nvGrpSpPr>
        <p:grpSpPr>
          <a:xfrm>
            <a:off x="1607790" y="4274307"/>
            <a:ext cx="464635" cy="608663"/>
            <a:chOff x="1762394" y="4191759"/>
            <a:chExt cx="473952" cy="620868"/>
          </a:xfrm>
        </p:grpSpPr>
        <p:grpSp>
          <p:nvGrpSpPr>
            <p:cNvPr id="198" name="Group 126"/>
            <p:cNvGrpSpPr>
              <a:grpSpLocks noChangeAspect="1"/>
            </p:cNvGrpSpPr>
            <p:nvPr/>
          </p:nvGrpSpPr>
          <p:grpSpPr bwMode="auto">
            <a:xfrm>
              <a:off x="1789253" y="4191759"/>
              <a:ext cx="430508" cy="620868"/>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0078D7"/>
              </a:solidFill>
              <a:ln w="28575" cap="flat" cmpd="sng" algn="ctr">
                <a:solidFill>
                  <a:srgbClr val="43A1FF"/>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sp>
          <p:nvSpPr>
            <p:cNvPr id="223" name="TextBox 222"/>
            <p:cNvSpPr txBox="1"/>
            <p:nvPr/>
          </p:nvSpPr>
          <p:spPr>
            <a:xfrm>
              <a:off x="1762394" y="4411605"/>
              <a:ext cx="473952" cy="221599"/>
            </a:xfrm>
            <a:prstGeom prst="rect">
              <a:avLst/>
            </a:prstGeom>
            <a:noFill/>
          </p:spPr>
          <p:txBody>
            <a:bodyPr wrap="square" lIns="0" tIns="0" rIns="0" bIns="0" rtlCol="0">
              <a:spAutoFit/>
            </a:bodyPr>
            <a:lstStyle/>
            <a:p>
              <a:pPr algn="ctr" defTabSz="914367">
                <a:lnSpc>
                  <a:spcPct val="90000"/>
                </a:lnSpc>
                <a:spcAft>
                  <a:spcPts val="588"/>
                </a:spcAft>
                <a:defRPr/>
              </a:pPr>
              <a:r>
                <a:rPr lang="en-US" sz="1568" spc="-147">
                  <a:solidFill>
                    <a:srgbClr val="FFFFFF"/>
                  </a:solidFill>
                  <a:latin typeface="Segoe UI Semibold" panose="020B0702040204020203" pitchFamily="34" charset="0"/>
                  <a:cs typeface="Segoe UI Semibold" panose="020B0702040204020203" pitchFamily="34" charset="0"/>
                </a:rPr>
                <a:t>&lt;//&gt;</a:t>
              </a:r>
            </a:p>
          </p:txBody>
        </p:sp>
      </p:grpSp>
      <p:grpSp>
        <p:nvGrpSpPr>
          <p:cNvPr id="14" name="Group 13"/>
          <p:cNvGrpSpPr/>
          <p:nvPr/>
        </p:nvGrpSpPr>
        <p:grpSpPr>
          <a:xfrm>
            <a:off x="822570" y="5214369"/>
            <a:ext cx="2030824" cy="1426820"/>
            <a:chOff x="963597" y="5181493"/>
            <a:chExt cx="2071546" cy="1455431"/>
          </a:xfrm>
        </p:grpSpPr>
        <p:grpSp>
          <p:nvGrpSpPr>
            <p:cNvPr id="12" name="Group 11"/>
            <p:cNvGrpSpPr/>
            <p:nvPr/>
          </p:nvGrpSpPr>
          <p:grpSpPr>
            <a:xfrm>
              <a:off x="963597" y="5181493"/>
              <a:ext cx="2071546" cy="939967"/>
              <a:chOff x="592338" y="6194759"/>
              <a:chExt cx="1341637" cy="608770"/>
            </a:xfrm>
          </p:grpSpPr>
          <p:sp>
            <p:nvSpPr>
              <p:cNvPr id="105" name="Freeform 15"/>
              <p:cNvSpPr>
                <a:spLocks noChangeAspect="1" noEditPoints="1"/>
              </p:cNvSpPr>
              <p:nvPr/>
            </p:nvSpPr>
            <p:spPr bwMode="black">
              <a:xfrm>
                <a:off x="792345" y="6260563"/>
                <a:ext cx="221351" cy="22045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nvGrpSpPr>
              <p:cNvPr id="3" name="Group 2"/>
              <p:cNvGrpSpPr/>
              <p:nvPr/>
            </p:nvGrpSpPr>
            <p:grpSpPr>
              <a:xfrm>
                <a:off x="1518125" y="6232608"/>
                <a:ext cx="211061" cy="246757"/>
                <a:chOff x="2954338" y="5365750"/>
                <a:chExt cx="215900" cy="252413"/>
              </a:xfrm>
              <a:solidFill>
                <a:srgbClr val="268BDC"/>
              </a:solidFill>
            </p:grpSpPr>
            <p:sp>
              <p:nvSpPr>
                <p:cNvPr id="124" name="Freeform 20"/>
                <p:cNvSpPr>
                  <a:spLocks/>
                </p:cNvSpPr>
                <p:nvPr/>
              </p:nvSpPr>
              <p:spPr bwMode="auto">
                <a:xfrm>
                  <a:off x="2954338" y="5424488"/>
                  <a:ext cx="215900" cy="19367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8" name="Freeform 21"/>
                <p:cNvSpPr>
                  <a:spLocks/>
                </p:cNvSpPr>
                <p:nvPr/>
              </p:nvSpPr>
              <p:spPr bwMode="auto">
                <a:xfrm>
                  <a:off x="3067050" y="5365750"/>
                  <a:ext cx="52387" cy="587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21" name="Group 4"/>
              <p:cNvGrpSpPr>
                <a:grpSpLocks noChangeAspect="1"/>
              </p:cNvGrpSpPr>
              <p:nvPr/>
            </p:nvGrpSpPr>
            <p:grpSpPr bwMode="auto">
              <a:xfrm>
                <a:off x="592338" y="6195507"/>
                <a:ext cx="618114" cy="608022"/>
                <a:chOff x="3794" y="2083"/>
                <a:chExt cx="245" cy="241"/>
              </a:xfrm>
            </p:grpSpPr>
            <p:sp>
              <p:nvSpPr>
                <p:cNvPr id="122" name="Rectangle 121"/>
                <p:cNvSpPr>
                  <a:spLocks noChangeArrowheads="1"/>
                </p:cNvSpPr>
                <p:nvPr/>
              </p:nvSpPr>
              <p:spPr bwMode="auto">
                <a:xfrm>
                  <a:off x="3794" y="2083"/>
                  <a:ext cx="245" cy="138"/>
                </a:xfrm>
                <a:prstGeom prst="rect">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5" name="Line 7"/>
                <p:cNvSpPr>
                  <a:spLocks noChangeShapeType="1"/>
                </p:cNvSpPr>
                <p:nvPr/>
              </p:nvSpPr>
              <p:spPr bwMode="auto">
                <a:xfrm>
                  <a:off x="3917" y="2221"/>
                  <a:ext cx="0" cy="36"/>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6" name="Line 8"/>
                <p:cNvSpPr>
                  <a:spLocks noChangeShapeType="1"/>
                </p:cNvSpPr>
                <p:nvPr/>
              </p:nvSpPr>
              <p:spPr bwMode="auto">
                <a:xfrm>
                  <a:off x="3873" y="2255"/>
                  <a:ext cx="86" cy="0"/>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243" name="Group 4"/>
              <p:cNvGrpSpPr>
                <a:grpSpLocks noChangeAspect="1"/>
              </p:cNvGrpSpPr>
              <p:nvPr/>
            </p:nvGrpSpPr>
            <p:grpSpPr bwMode="auto">
              <a:xfrm>
                <a:off x="1315861" y="6194759"/>
                <a:ext cx="618114" cy="608022"/>
                <a:chOff x="3794" y="2083"/>
                <a:chExt cx="245" cy="241"/>
              </a:xfrm>
            </p:grpSpPr>
            <p:sp>
              <p:nvSpPr>
                <p:cNvPr id="244" name="Rectangle 243"/>
                <p:cNvSpPr>
                  <a:spLocks noChangeArrowheads="1"/>
                </p:cNvSpPr>
                <p:nvPr/>
              </p:nvSpPr>
              <p:spPr bwMode="auto">
                <a:xfrm>
                  <a:off x="3794" y="2083"/>
                  <a:ext cx="245" cy="138"/>
                </a:xfrm>
                <a:prstGeom prst="rect">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6" name="Line 7"/>
                <p:cNvSpPr>
                  <a:spLocks noChangeShapeType="1"/>
                </p:cNvSpPr>
                <p:nvPr/>
              </p:nvSpPr>
              <p:spPr bwMode="auto">
                <a:xfrm>
                  <a:off x="3917" y="2221"/>
                  <a:ext cx="0" cy="36"/>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7" name="Line 8"/>
                <p:cNvSpPr>
                  <a:spLocks noChangeShapeType="1"/>
                </p:cNvSpPr>
                <p:nvPr/>
              </p:nvSpPr>
              <p:spPr bwMode="auto">
                <a:xfrm>
                  <a:off x="3873" y="2255"/>
                  <a:ext cx="86" cy="0"/>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sp>
          <p:nvSpPr>
            <p:cNvPr id="426" name="TextBox 425"/>
            <p:cNvSpPr txBox="1"/>
            <p:nvPr/>
          </p:nvSpPr>
          <p:spPr>
            <a:xfrm>
              <a:off x="1169858" y="6277787"/>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Developers</a:t>
              </a:r>
            </a:p>
          </p:txBody>
        </p:sp>
      </p:grpSp>
      <p:grpSp>
        <p:nvGrpSpPr>
          <p:cNvPr id="20" name="Group 19"/>
          <p:cNvGrpSpPr/>
          <p:nvPr/>
        </p:nvGrpSpPr>
        <p:grpSpPr>
          <a:xfrm>
            <a:off x="5321118" y="2173716"/>
            <a:ext cx="2072900" cy="1901214"/>
            <a:chOff x="5427817" y="2079869"/>
            <a:chExt cx="2114466" cy="1939337"/>
          </a:xfrm>
        </p:grpSpPr>
        <p:sp>
          <p:nvSpPr>
            <p:cNvPr id="107" name="Rectangle 106"/>
            <p:cNvSpPr/>
            <p:nvPr/>
          </p:nvSpPr>
          <p:spPr bwMode="auto">
            <a:xfrm>
              <a:off x="7340564" y="3152312"/>
              <a:ext cx="201719"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16" name="Group 115"/>
            <p:cNvGrpSpPr/>
            <p:nvPr/>
          </p:nvGrpSpPr>
          <p:grpSpPr>
            <a:xfrm flipH="1">
              <a:off x="7225968" y="3200423"/>
              <a:ext cx="159659" cy="192169"/>
              <a:chOff x="5265245" y="1996829"/>
              <a:chExt cx="172626" cy="207776"/>
            </a:xfrm>
          </p:grpSpPr>
          <p:cxnSp>
            <p:nvCxnSpPr>
              <p:cNvPr id="117" name="Straight Connector 11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427817" y="2079869"/>
              <a:ext cx="1513663" cy="1939337"/>
              <a:chOff x="5585664" y="2079869"/>
              <a:chExt cx="1513663" cy="1939337"/>
            </a:xfrm>
          </p:grpSpPr>
          <p:sp>
            <p:nvSpPr>
              <p:cNvPr id="403" name="TextBox 402"/>
              <p:cNvSpPr txBox="1"/>
              <p:nvPr/>
            </p:nvSpPr>
            <p:spPr>
              <a:xfrm>
                <a:off x="5628205" y="2079869"/>
                <a:ext cx="1426812"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Test Cloud</a:t>
                </a:r>
              </a:p>
            </p:txBody>
          </p:sp>
          <p:sp>
            <p:nvSpPr>
              <p:cNvPr id="404" name="Rounded Rectangle 112"/>
              <p:cNvSpPr/>
              <p:nvPr/>
            </p:nvSpPr>
            <p:spPr>
              <a:xfrm>
                <a:off x="5585664" y="2510832"/>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a:solidFill>
                    <a:srgbClr val="FFFFFF"/>
                  </a:solidFill>
                  <a:latin typeface="Segoe UI"/>
                </a:endParaRPr>
              </a:p>
            </p:txBody>
          </p:sp>
          <p:sp>
            <p:nvSpPr>
              <p:cNvPr id="405" name="Oval 120"/>
              <p:cNvSpPr>
                <a:spLocks noChangeArrowheads="1"/>
              </p:cNvSpPr>
              <p:nvPr/>
            </p:nvSpPr>
            <p:spPr bwMode="auto">
              <a:xfrm>
                <a:off x="6093600" y="2888595"/>
                <a:ext cx="523368" cy="519100"/>
              </a:xfrm>
              <a:prstGeom prst="ellips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6" name="Line 123"/>
              <p:cNvSpPr>
                <a:spLocks noChangeShapeType="1"/>
              </p:cNvSpPr>
              <p:nvPr/>
            </p:nvSpPr>
            <p:spPr bwMode="auto">
              <a:xfrm>
                <a:off x="6356479" y="2892685"/>
                <a:ext cx="0" cy="57409"/>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8" name="Line 121"/>
              <p:cNvSpPr>
                <a:spLocks noChangeShapeType="1"/>
              </p:cNvSpPr>
              <p:nvPr/>
            </p:nvSpPr>
            <p:spPr bwMode="auto">
              <a:xfrm flipH="1">
                <a:off x="6411165" y="3010603"/>
                <a:ext cx="81329" cy="83721"/>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9" name="Freeform 5"/>
              <p:cNvSpPr>
                <a:spLocks noEditPoints="1"/>
              </p:cNvSpPr>
              <p:nvPr/>
            </p:nvSpPr>
            <p:spPr bwMode="auto">
              <a:xfrm rot="10800000">
                <a:off x="5856537" y="3183849"/>
                <a:ext cx="1015447" cy="418419"/>
              </a:xfrm>
              <a:custGeom>
                <a:avLst/>
                <a:gdLst>
                  <a:gd name="T0" fmla="*/ 263 w 2693"/>
                  <a:gd name="T1" fmla="*/ 599 h 1103"/>
                  <a:gd name="T2" fmla="*/ 263 w 2693"/>
                  <a:gd name="T3" fmla="*/ 599 h 1103"/>
                  <a:gd name="T4" fmla="*/ 26 w 2693"/>
                  <a:gd name="T5" fmla="*/ 836 h 1103"/>
                  <a:gd name="T6" fmla="*/ 263 w 2693"/>
                  <a:gd name="T7" fmla="*/ 1076 h 1103"/>
                  <a:gd name="T8" fmla="*/ 850 w 2693"/>
                  <a:gd name="T9" fmla="*/ 1076 h 1103"/>
                  <a:gd name="T10" fmla="*/ 879 w 2693"/>
                  <a:gd name="T11" fmla="*/ 1076 h 1103"/>
                  <a:gd name="T12" fmla="*/ 896 w 2693"/>
                  <a:gd name="T13" fmla="*/ 1076 h 1103"/>
                  <a:gd name="T14" fmla="*/ 2502 w 2693"/>
                  <a:gd name="T15" fmla="*/ 1076 h 1103"/>
                  <a:gd name="T16" fmla="*/ 2666 w 2693"/>
                  <a:gd name="T17" fmla="*/ 912 h 1103"/>
                  <a:gd name="T18" fmla="*/ 2502 w 2693"/>
                  <a:gd name="T19" fmla="*/ 748 h 1103"/>
                  <a:gd name="T20" fmla="*/ 2501 w 2693"/>
                  <a:gd name="T21" fmla="*/ 749 h 1103"/>
                  <a:gd name="T22" fmla="*/ 2496 w 2693"/>
                  <a:gd name="T23" fmla="*/ 749 h 1103"/>
                  <a:gd name="T24" fmla="*/ 2478 w 2693"/>
                  <a:gd name="T25" fmla="*/ 750 h 1103"/>
                  <a:gd name="T26" fmla="*/ 2483 w 2693"/>
                  <a:gd name="T27" fmla="*/ 732 h 1103"/>
                  <a:gd name="T28" fmla="*/ 2496 w 2693"/>
                  <a:gd name="T29" fmla="*/ 637 h 1103"/>
                  <a:gd name="T30" fmla="*/ 2143 w 2693"/>
                  <a:gd name="T31" fmla="*/ 284 h 1103"/>
                  <a:gd name="T32" fmla="*/ 1904 w 2693"/>
                  <a:gd name="T33" fmla="*/ 377 h 1103"/>
                  <a:gd name="T34" fmla="*/ 1888 w 2693"/>
                  <a:gd name="T35" fmla="*/ 392 h 1103"/>
                  <a:gd name="T36" fmla="*/ 1882 w 2693"/>
                  <a:gd name="T37" fmla="*/ 371 h 1103"/>
                  <a:gd name="T38" fmla="*/ 1431 w 2693"/>
                  <a:gd name="T39" fmla="*/ 25 h 1103"/>
                  <a:gd name="T40" fmla="*/ 965 w 2693"/>
                  <a:gd name="T41" fmla="*/ 450 h 1103"/>
                  <a:gd name="T42" fmla="*/ 964 w 2693"/>
                  <a:gd name="T43" fmla="*/ 465 h 1103"/>
                  <a:gd name="T44" fmla="*/ 949 w 2693"/>
                  <a:gd name="T45" fmla="*/ 462 h 1103"/>
                  <a:gd name="T46" fmla="*/ 938 w 2693"/>
                  <a:gd name="T47" fmla="*/ 460 h 1103"/>
                  <a:gd name="T48" fmla="*/ 934 w 2693"/>
                  <a:gd name="T49" fmla="*/ 459 h 1103"/>
                  <a:gd name="T50" fmla="*/ 931 w 2693"/>
                  <a:gd name="T51" fmla="*/ 457 h 1103"/>
                  <a:gd name="T52" fmla="*/ 692 w 2693"/>
                  <a:gd name="T53" fmla="*/ 363 h 1103"/>
                  <a:gd name="T54" fmla="*/ 357 w 2693"/>
                  <a:gd name="T55" fmla="*/ 604 h 1103"/>
                  <a:gd name="T56" fmla="*/ 353 w 2693"/>
                  <a:gd name="T57" fmla="*/ 616 h 1103"/>
                  <a:gd name="T58" fmla="*/ 340 w 2693"/>
                  <a:gd name="T59" fmla="*/ 612 h 1103"/>
                  <a:gd name="T60" fmla="*/ 263 w 2693"/>
                  <a:gd name="T61" fmla="*/ 599 h 1103"/>
                  <a:gd name="T62" fmla="*/ 864 w 2693"/>
                  <a:gd name="T63" fmla="*/ 1103 h 1103"/>
                  <a:gd name="T64" fmla="*/ 864 w 2693"/>
                  <a:gd name="T65" fmla="*/ 1103 h 1103"/>
                  <a:gd name="T66" fmla="*/ 848 w 2693"/>
                  <a:gd name="T67" fmla="*/ 1102 h 1103"/>
                  <a:gd name="T68" fmla="*/ 263 w 2693"/>
                  <a:gd name="T69" fmla="*/ 1102 h 1103"/>
                  <a:gd name="T70" fmla="*/ 0 w 2693"/>
                  <a:gd name="T71" fmla="*/ 836 h 1103"/>
                  <a:gd name="T72" fmla="*/ 263 w 2693"/>
                  <a:gd name="T73" fmla="*/ 572 h 1103"/>
                  <a:gd name="T74" fmla="*/ 336 w 2693"/>
                  <a:gd name="T75" fmla="*/ 583 h 1103"/>
                  <a:gd name="T76" fmla="*/ 692 w 2693"/>
                  <a:gd name="T77" fmla="*/ 336 h 1103"/>
                  <a:gd name="T78" fmla="*/ 940 w 2693"/>
                  <a:gd name="T79" fmla="*/ 430 h 1103"/>
                  <a:gd name="T80" fmla="*/ 1431 w 2693"/>
                  <a:gd name="T81" fmla="*/ 0 h 1103"/>
                  <a:gd name="T82" fmla="*/ 1902 w 2693"/>
                  <a:gd name="T83" fmla="*/ 343 h 1103"/>
                  <a:gd name="T84" fmla="*/ 2143 w 2693"/>
                  <a:gd name="T85" fmla="*/ 257 h 1103"/>
                  <a:gd name="T86" fmla="*/ 2523 w 2693"/>
                  <a:gd name="T87" fmla="*/ 637 h 1103"/>
                  <a:gd name="T88" fmla="*/ 2513 w 2693"/>
                  <a:gd name="T89" fmla="*/ 722 h 1103"/>
                  <a:gd name="T90" fmla="*/ 2693 w 2693"/>
                  <a:gd name="T91" fmla="*/ 912 h 1103"/>
                  <a:gd name="T92" fmla="*/ 2502 w 2693"/>
                  <a:gd name="T93" fmla="*/ 1102 h 1103"/>
                  <a:gd name="T94" fmla="*/ 896 w 2693"/>
                  <a:gd name="T95" fmla="*/ 1102 h 1103"/>
                  <a:gd name="T96" fmla="*/ 880 w 2693"/>
                  <a:gd name="T97" fmla="*/ 1103 h 1103"/>
                  <a:gd name="T98" fmla="*/ 864 w 2693"/>
                  <a:gd name="T99" fmla="*/ 1103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3" h="1103">
                    <a:moveTo>
                      <a:pt x="263" y="599"/>
                    </a:moveTo>
                    <a:lnTo>
                      <a:pt x="263" y="599"/>
                    </a:lnTo>
                    <a:cubicBezTo>
                      <a:pt x="132" y="599"/>
                      <a:pt x="26" y="705"/>
                      <a:pt x="26" y="836"/>
                    </a:cubicBezTo>
                    <a:cubicBezTo>
                      <a:pt x="26" y="968"/>
                      <a:pt x="132" y="1076"/>
                      <a:pt x="263" y="1076"/>
                    </a:cubicBezTo>
                    <a:lnTo>
                      <a:pt x="850" y="1076"/>
                    </a:lnTo>
                    <a:cubicBezTo>
                      <a:pt x="859" y="1077"/>
                      <a:pt x="869" y="1077"/>
                      <a:pt x="879" y="1076"/>
                    </a:cubicBezTo>
                    <a:cubicBezTo>
                      <a:pt x="885" y="1076"/>
                      <a:pt x="890" y="1076"/>
                      <a:pt x="896" y="1076"/>
                    </a:cubicBezTo>
                    <a:lnTo>
                      <a:pt x="2502" y="1076"/>
                    </a:lnTo>
                    <a:cubicBezTo>
                      <a:pt x="2593" y="1076"/>
                      <a:pt x="2666" y="1002"/>
                      <a:pt x="2666" y="912"/>
                    </a:cubicBezTo>
                    <a:cubicBezTo>
                      <a:pt x="2666" y="822"/>
                      <a:pt x="2593" y="748"/>
                      <a:pt x="2502" y="748"/>
                    </a:cubicBezTo>
                    <a:cubicBezTo>
                      <a:pt x="2502" y="748"/>
                      <a:pt x="2501" y="748"/>
                      <a:pt x="2501" y="749"/>
                    </a:cubicBezTo>
                    <a:cubicBezTo>
                      <a:pt x="2499" y="749"/>
                      <a:pt x="2498" y="749"/>
                      <a:pt x="2496" y="749"/>
                    </a:cubicBezTo>
                    <a:lnTo>
                      <a:pt x="2478" y="750"/>
                    </a:lnTo>
                    <a:lnTo>
                      <a:pt x="2483" y="732"/>
                    </a:lnTo>
                    <a:cubicBezTo>
                      <a:pt x="2492" y="701"/>
                      <a:pt x="2496" y="669"/>
                      <a:pt x="2496" y="637"/>
                    </a:cubicBezTo>
                    <a:cubicBezTo>
                      <a:pt x="2496" y="442"/>
                      <a:pt x="2338" y="284"/>
                      <a:pt x="2143" y="284"/>
                    </a:cubicBezTo>
                    <a:cubicBezTo>
                      <a:pt x="2054" y="284"/>
                      <a:pt x="1969" y="317"/>
                      <a:pt x="1904" y="377"/>
                    </a:cubicBezTo>
                    <a:lnTo>
                      <a:pt x="1888" y="392"/>
                    </a:lnTo>
                    <a:lnTo>
                      <a:pt x="1882" y="371"/>
                    </a:lnTo>
                    <a:cubicBezTo>
                      <a:pt x="1827" y="167"/>
                      <a:pt x="1641" y="25"/>
                      <a:pt x="1431" y="25"/>
                    </a:cubicBezTo>
                    <a:cubicBezTo>
                      <a:pt x="1188" y="25"/>
                      <a:pt x="987" y="208"/>
                      <a:pt x="965" y="450"/>
                    </a:cubicBezTo>
                    <a:lnTo>
                      <a:pt x="964" y="465"/>
                    </a:lnTo>
                    <a:lnTo>
                      <a:pt x="949" y="462"/>
                    </a:lnTo>
                    <a:cubicBezTo>
                      <a:pt x="945" y="461"/>
                      <a:pt x="942" y="461"/>
                      <a:pt x="938" y="460"/>
                    </a:cubicBezTo>
                    <a:lnTo>
                      <a:pt x="934" y="459"/>
                    </a:lnTo>
                    <a:lnTo>
                      <a:pt x="931" y="457"/>
                    </a:lnTo>
                    <a:cubicBezTo>
                      <a:pt x="865" y="396"/>
                      <a:pt x="780" y="363"/>
                      <a:pt x="692" y="363"/>
                    </a:cubicBezTo>
                    <a:cubicBezTo>
                      <a:pt x="540" y="363"/>
                      <a:pt x="405" y="460"/>
                      <a:pt x="357" y="604"/>
                    </a:cubicBezTo>
                    <a:lnTo>
                      <a:pt x="353" y="616"/>
                    </a:lnTo>
                    <a:lnTo>
                      <a:pt x="340" y="612"/>
                    </a:lnTo>
                    <a:cubicBezTo>
                      <a:pt x="315" y="603"/>
                      <a:pt x="289" y="599"/>
                      <a:pt x="263" y="599"/>
                    </a:cubicBezTo>
                    <a:close/>
                    <a:moveTo>
                      <a:pt x="864" y="1103"/>
                    </a:moveTo>
                    <a:lnTo>
                      <a:pt x="864" y="1103"/>
                    </a:lnTo>
                    <a:cubicBezTo>
                      <a:pt x="859" y="1103"/>
                      <a:pt x="853" y="1103"/>
                      <a:pt x="848" y="1102"/>
                    </a:cubicBezTo>
                    <a:lnTo>
                      <a:pt x="263" y="1102"/>
                    </a:lnTo>
                    <a:cubicBezTo>
                      <a:pt x="118" y="1102"/>
                      <a:pt x="0" y="983"/>
                      <a:pt x="0" y="836"/>
                    </a:cubicBezTo>
                    <a:cubicBezTo>
                      <a:pt x="0" y="690"/>
                      <a:pt x="118" y="572"/>
                      <a:pt x="263" y="572"/>
                    </a:cubicBezTo>
                    <a:cubicBezTo>
                      <a:pt x="288" y="572"/>
                      <a:pt x="312" y="576"/>
                      <a:pt x="336" y="583"/>
                    </a:cubicBezTo>
                    <a:cubicBezTo>
                      <a:pt x="392" y="435"/>
                      <a:pt x="533" y="336"/>
                      <a:pt x="692" y="336"/>
                    </a:cubicBezTo>
                    <a:cubicBezTo>
                      <a:pt x="783" y="336"/>
                      <a:pt x="871" y="369"/>
                      <a:pt x="940" y="430"/>
                    </a:cubicBezTo>
                    <a:cubicBezTo>
                      <a:pt x="972" y="183"/>
                      <a:pt x="1180" y="0"/>
                      <a:pt x="1431" y="0"/>
                    </a:cubicBezTo>
                    <a:cubicBezTo>
                      <a:pt x="1646" y="0"/>
                      <a:pt x="1837" y="139"/>
                      <a:pt x="1902" y="343"/>
                    </a:cubicBezTo>
                    <a:cubicBezTo>
                      <a:pt x="1970" y="288"/>
                      <a:pt x="2055" y="257"/>
                      <a:pt x="2143" y="257"/>
                    </a:cubicBezTo>
                    <a:cubicBezTo>
                      <a:pt x="2352" y="257"/>
                      <a:pt x="2523" y="428"/>
                      <a:pt x="2523" y="637"/>
                    </a:cubicBezTo>
                    <a:cubicBezTo>
                      <a:pt x="2523" y="665"/>
                      <a:pt x="2520" y="694"/>
                      <a:pt x="2513" y="722"/>
                    </a:cubicBezTo>
                    <a:cubicBezTo>
                      <a:pt x="2613" y="728"/>
                      <a:pt x="2693" y="811"/>
                      <a:pt x="2693" y="912"/>
                    </a:cubicBezTo>
                    <a:cubicBezTo>
                      <a:pt x="2693" y="1017"/>
                      <a:pt x="2607" y="1102"/>
                      <a:pt x="2502" y="1102"/>
                    </a:cubicBezTo>
                    <a:lnTo>
                      <a:pt x="896" y="1102"/>
                    </a:lnTo>
                    <a:cubicBezTo>
                      <a:pt x="891" y="1102"/>
                      <a:pt x="886" y="1103"/>
                      <a:pt x="880" y="1103"/>
                    </a:cubicBezTo>
                    <a:cubicBezTo>
                      <a:pt x="875" y="1103"/>
                      <a:pt x="870" y="1103"/>
                      <a:pt x="864" y="1103"/>
                    </a:cubicBezTo>
                    <a:close/>
                  </a:path>
                </a:pathLst>
              </a:custGeom>
              <a:solidFill>
                <a:srgbClr val="268BDC"/>
              </a:solidFill>
              <a:ln w="15875">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0" name="Oval 119"/>
              <p:cNvSpPr>
                <a:spLocks noChangeArrowheads="1"/>
              </p:cNvSpPr>
              <p:nvPr/>
            </p:nvSpPr>
            <p:spPr bwMode="auto">
              <a:xfrm>
                <a:off x="6313423" y="3108676"/>
                <a:ext cx="81329" cy="81329"/>
              </a:xfrm>
              <a:prstGeom prst="ellipse">
                <a:avLst/>
              </a:prstGeom>
              <a:solidFill>
                <a:srgbClr val="0078D7"/>
              </a:solidFill>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15" name="Group 14"/>
          <p:cNvGrpSpPr/>
          <p:nvPr/>
        </p:nvGrpSpPr>
        <p:grpSpPr>
          <a:xfrm>
            <a:off x="1042899" y="2173716"/>
            <a:ext cx="2238255" cy="1901214"/>
            <a:chOff x="1063810" y="2079869"/>
            <a:chExt cx="2283137" cy="1939337"/>
          </a:xfrm>
        </p:grpSpPr>
        <p:sp>
          <p:nvSpPr>
            <p:cNvPr id="109" name="Rectangle 108"/>
            <p:cNvSpPr/>
            <p:nvPr/>
          </p:nvSpPr>
          <p:spPr bwMode="auto">
            <a:xfrm>
              <a:off x="3131146" y="3152312"/>
              <a:ext cx="215801"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73" name="Group 272"/>
            <p:cNvGrpSpPr/>
            <p:nvPr/>
          </p:nvGrpSpPr>
          <p:grpSpPr>
            <a:xfrm flipH="1">
              <a:off x="3017801" y="3200423"/>
              <a:ext cx="159659" cy="192169"/>
              <a:chOff x="5265245" y="1996829"/>
              <a:chExt cx="172626" cy="207776"/>
            </a:xfrm>
          </p:grpSpPr>
          <p:cxnSp>
            <p:nvCxnSpPr>
              <p:cNvPr id="277" name="Straight Connector 2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63810" y="2079869"/>
              <a:ext cx="1659024" cy="1939337"/>
              <a:chOff x="1746116" y="2391154"/>
              <a:chExt cx="1659024" cy="1939337"/>
            </a:xfrm>
          </p:grpSpPr>
          <p:sp>
            <p:nvSpPr>
              <p:cNvPr id="71" name="TextBox 70"/>
              <p:cNvSpPr txBox="1"/>
              <p:nvPr/>
            </p:nvSpPr>
            <p:spPr>
              <a:xfrm>
                <a:off x="1746116" y="2391154"/>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Code Repository</a:t>
                </a:r>
              </a:p>
            </p:txBody>
          </p:sp>
          <p:sp>
            <p:nvSpPr>
              <p:cNvPr id="75" name="Rounded Rectangle 110"/>
              <p:cNvSpPr/>
              <p:nvPr/>
            </p:nvSpPr>
            <p:spPr>
              <a:xfrm>
                <a:off x="1818797"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4" name="Group 3"/>
              <p:cNvGrpSpPr/>
              <p:nvPr/>
            </p:nvGrpSpPr>
            <p:grpSpPr>
              <a:xfrm>
                <a:off x="2255588" y="3252870"/>
                <a:ext cx="640080" cy="640080"/>
                <a:chOff x="2258967" y="3252870"/>
                <a:chExt cx="640080" cy="640080"/>
              </a:xfrm>
            </p:grpSpPr>
            <p:sp>
              <p:nvSpPr>
                <p:cNvPr id="224" name="Rectangle: Rounded Corners 223"/>
                <p:cNvSpPr/>
                <p:nvPr/>
              </p:nvSpPr>
              <p:spPr bwMode="auto">
                <a:xfrm>
                  <a:off x="2258967" y="372128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5" name="Oval 224"/>
                <p:cNvSpPr/>
                <p:nvPr/>
              </p:nvSpPr>
              <p:spPr bwMode="auto">
                <a:xfrm>
                  <a:off x="2326107" y="378319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6" name="Rectangle: Rounded Corners 225"/>
                <p:cNvSpPr/>
                <p:nvPr/>
              </p:nvSpPr>
              <p:spPr bwMode="auto">
                <a:xfrm>
                  <a:off x="2258967" y="348707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7" name="Oval 226"/>
                <p:cNvSpPr/>
                <p:nvPr/>
              </p:nvSpPr>
              <p:spPr bwMode="auto">
                <a:xfrm>
                  <a:off x="2326107" y="354898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0" name="Rectangle: Rounded Corners 229"/>
                <p:cNvSpPr/>
                <p:nvPr/>
              </p:nvSpPr>
              <p:spPr bwMode="auto">
                <a:xfrm>
                  <a:off x="2258967" y="3252870"/>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2" name="Oval 231"/>
                <p:cNvSpPr/>
                <p:nvPr/>
              </p:nvSpPr>
              <p:spPr bwMode="auto">
                <a:xfrm>
                  <a:off x="2326107" y="3314778"/>
                  <a:ext cx="63287" cy="62232"/>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grpSp>
      <p:grpSp>
        <p:nvGrpSpPr>
          <p:cNvPr id="19" name="Group 18"/>
          <p:cNvGrpSpPr/>
          <p:nvPr/>
        </p:nvGrpSpPr>
        <p:grpSpPr>
          <a:xfrm>
            <a:off x="3205912" y="2173716"/>
            <a:ext cx="2100377" cy="1899579"/>
            <a:chOff x="3270197" y="2079869"/>
            <a:chExt cx="2142494" cy="1937670"/>
          </a:xfrm>
        </p:grpSpPr>
        <p:sp>
          <p:nvSpPr>
            <p:cNvPr id="7" name="Rectangle 6"/>
            <p:cNvSpPr/>
            <p:nvPr/>
          </p:nvSpPr>
          <p:spPr bwMode="auto">
            <a:xfrm>
              <a:off x="5266553" y="3152312"/>
              <a:ext cx="146138"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39" name="Group 238"/>
            <p:cNvGrpSpPr/>
            <p:nvPr/>
          </p:nvGrpSpPr>
          <p:grpSpPr>
            <a:xfrm flipH="1">
              <a:off x="5137048" y="3200424"/>
              <a:ext cx="159659" cy="192169"/>
              <a:chOff x="5265245" y="1996829"/>
              <a:chExt cx="172626" cy="207776"/>
            </a:xfrm>
          </p:grpSpPr>
          <p:cxnSp>
            <p:nvCxnSpPr>
              <p:cNvPr id="241" name="Straight Connector 240"/>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2" name="Group 391"/>
            <p:cNvGrpSpPr/>
            <p:nvPr/>
          </p:nvGrpSpPr>
          <p:grpSpPr>
            <a:xfrm>
              <a:off x="3270197" y="2079869"/>
              <a:ext cx="1564684" cy="1937670"/>
              <a:chOff x="4222525" y="2391155"/>
              <a:chExt cx="1564684" cy="1937670"/>
            </a:xfrm>
          </p:grpSpPr>
          <p:sp>
            <p:nvSpPr>
              <p:cNvPr id="393" name="TextBox 392"/>
              <p:cNvSpPr txBox="1"/>
              <p:nvPr/>
            </p:nvSpPr>
            <p:spPr>
              <a:xfrm>
                <a:off x="4222525" y="2391155"/>
                <a:ext cx="1564684" cy="316661"/>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Build + Deploy</a:t>
                </a:r>
              </a:p>
            </p:txBody>
          </p:sp>
          <p:sp>
            <p:nvSpPr>
              <p:cNvPr id="394" name="Rounded Rectangle 111"/>
              <p:cNvSpPr/>
              <p:nvPr/>
            </p:nvSpPr>
            <p:spPr>
              <a:xfrm>
                <a:off x="4248036" y="2820451"/>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395" name="Group 227"/>
              <p:cNvGrpSpPr>
                <a:grpSpLocks noChangeAspect="1"/>
              </p:cNvGrpSpPr>
              <p:nvPr/>
            </p:nvGrpSpPr>
            <p:grpSpPr bwMode="auto">
              <a:xfrm>
                <a:off x="4740917" y="3282163"/>
                <a:ext cx="546340" cy="548640"/>
                <a:chOff x="6144" y="2405"/>
                <a:chExt cx="237" cy="238"/>
              </a:xfrm>
            </p:grpSpPr>
            <p:sp>
              <p:nvSpPr>
                <p:cNvPr id="396" name="Oval 228"/>
                <p:cNvSpPr>
                  <a:spLocks noChangeArrowheads="1"/>
                </p:cNvSpPr>
                <p:nvPr/>
              </p:nvSpPr>
              <p:spPr bwMode="auto">
                <a:xfrm>
                  <a:off x="6203" y="2463"/>
                  <a:ext cx="118" cy="119"/>
                </a:xfrm>
                <a:prstGeom prst="ellipse">
                  <a:avLst/>
                </a:pr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397" name="Freeform 229"/>
                <p:cNvSpPr>
                  <a:spLocks/>
                </p:cNvSpPr>
                <p:nvPr/>
              </p:nvSpPr>
              <p:spPr bwMode="auto">
                <a:xfrm>
                  <a:off x="6144" y="2405"/>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grpSp>
        <p:nvGrpSpPr>
          <p:cNvPr id="21" name="Group 20"/>
          <p:cNvGrpSpPr/>
          <p:nvPr/>
        </p:nvGrpSpPr>
        <p:grpSpPr>
          <a:xfrm>
            <a:off x="7291793" y="2173716"/>
            <a:ext cx="2201528" cy="1901213"/>
            <a:chOff x="7438008" y="2079869"/>
            <a:chExt cx="2245673" cy="1939336"/>
          </a:xfrm>
        </p:grpSpPr>
        <p:sp>
          <p:nvSpPr>
            <p:cNvPr id="108" name="Rectangle 107"/>
            <p:cNvSpPr/>
            <p:nvPr/>
          </p:nvSpPr>
          <p:spPr bwMode="auto">
            <a:xfrm>
              <a:off x="9532024" y="3152312"/>
              <a:ext cx="151657"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375" name="Group 374"/>
            <p:cNvGrpSpPr/>
            <p:nvPr/>
          </p:nvGrpSpPr>
          <p:grpSpPr>
            <a:xfrm flipH="1">
              <a:off x="9386296" y="3201614"/>
              <a:ext cx="159659" cy="192169"/>
              <a:chOff x="5265245" y="1996829"/>
              <a:chExt cx="172626" cy="207776"/>
            </a:xfrm>
          </p:grpSpPr>
          <p:cxnSp>
            <p:nvCxnSpPr>
              <p:cNvPr id="377" name="Straight Connector 3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8" name="Group 397"/>
            <p:cNvGrpSpPr/>
            <p:nvPr/>
          </p:nvGrpSpPr>
          <p:grpSpPr>
            <a:xfrm>
              <a:off x="7438008" y="2079869"/>
              <a:ext cx="1734012" cy="1939336"/>
              <a:chOff x="9179595" y="2391155"/>
              <a:chExt cx="1734012" cy="1939336"/>
            </a:xfrm>
          </p:grpSpPr>
          <p:sp>
            <p:nvSpPr>
              <p:cNvPr id="399" name="TextBox 398"/>
              <p:cNvSpPr txBox="1"/>
              <p:nvPr/>
            </p:nvSpPr>
            <p:spPr>
              <a:xfrm>
                <a:off x="9179595" y="2391155"/>
                <a:ext cx="1734012"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User Beta Testing</a:t>
                </a:r>
              </a:p>
            </p:txBody>
          </p:sp>
          <p:sp>
            <p:nvSpPr>
              <p:cNvPr id="400" name="Rounded Rectangle 122"/>
              <p:cNvSpPr/>
              <p:nvPr/>
            </p:nvSpPr>
            <p:spPr>
              <a:xfrm>
                <a:off x="9267812" y="2822117"/>
                <a:ext cx="1546467"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sp>
            <p:nvSpPr>
              <p:cNvPr id="401" name="Freeform 5"/>
              <p:cNvSpPr>
                <a:spLocks noEditPoints="1"/>
              </p:cNvSpPr>
              <p:nvPr/>
            </p:nvSpPr>
            <p:spPr bwMode="auto">
              <a:xfrm>
                <a:off x="9581966" y="3181786"/>
                <a:ext cx="929270" cy="762000"/>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w="28575" cap="sq">
                <a:solidFill>
                  <a:srgbClr val="0078D7"/>
                </a:solidFill>
                <a:miter lim="800000"/>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23" name="Group 22"/>
          <p:cNvGrpSpPr/>
          <p:nvPr/>
        </p:nvGrpSpPr>
        <p:grpSpPr>
          <a:xfrm>
            <a:off x="3356596" y="2173717"/>
            <a:ext cx="7856017" cy="3441243"/>
            <a:chOff x="3423902" y="2079869"/>
            <a:chExt cx="8013546" cy="3510247"/>
          </a:xfrm>
        </p:grpSpPr>
        <p:grpSp>
          <p:nvGrpSpPr>
            <p:cNvPr id="379" name="Group 378"/>
            <p:cNvGrpSpPr/>
            <p:nvPr/>
          </p:nvGrpSpPr>
          <p:grpSpPr>
            <a:xfrm>
              <a:off x="9400090" y="2079869"/>
              <a:ext cx="2037358" cy="1939336"/>
              <a:chOff x="9027922" y="2391155"/>
              <a:chExt cx="2037358" cy="1939336"/>
            </a:xfrm>
          </p:grpSpPr>
          <p:sp>
            <p:nvSpPr>
              <p:cNvPr id="380" name="TextBox 379"/>
              <p:cNvSpPr txBox="1"/>
              <p:nvPr/>
            </p:nvSpPr>
            <p:spPr>
              <a:xfrm>
                <a:off x="9027922" y="2391155"/>
                <a:ext cx="2037358"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Monitoring/Analytics</a:t>
                </a:r>
              </a:p>
            </p:txBody>
          </p:sp>
          <p:sp>
            <p:nvSpPr>
              <p:cNvPr id="381" name="Rounded Rectangle 122"/>
              <p:cNvSpPr/>
              <p:nvPr/>
            </p:nvSpPr>
            <p:spPr>
              <a:xfrm>
                <a:off x="9289770"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grpSp>
        <p:grpSp>
          <p:nvGrpSpPr>
            <p:cNvPr id="88" name="Group 87"/>
            <p:cNvGrpSpPr>
              <a:grpSpLocks noChangeAspect="1"/>
            </p:cNvGrpSpPr>
            <p:nvPr/>
          </p:nvGrpSpPr>
          <p:grpSpPr>
            <a:xfrm>
              <a:off x="10085034" y="2897617"/>
              <a:ext cx="640080" cy="597354"/>
              <a:chOff x="9963150" y="3142059"/>
              <a:chExt cx="450054" cy="420013"/>
            </a:xfrm>
          </p:grpSpPr>
          <p:cxnSp>
            <p:nvCxnSpPr>
              <p:cNvPr id="67" name="Straight Connector 66"/>
              <p:cNvCxnSpPr>
                <a:cxnSpLocks/>
              </p:cNvCxnSpPr>
              <p:nvPr/>
            </p:nvCxnSpPr>
            <p:spPr>
              <a:xfrm>
                <a:off x="9963150" y="3277791"/>
                <a:ext cx="0" cy="284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001315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cxnSpLocks/>
              </p:cNvCxnSpPr>
              <p:nvPr/>
            </p:nvCxnSpPr>
            <p:spPr>
              <a:xfrm>
                <a:off x="10063162" y="3424531"/>
                <a:ext cx="0" cy="13754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cxnSpLocks/>
              </p:cNvCxnSpPr>
              <p:nvPr/>
            </p:nvCxnSpPr>
            <p:spPr>
              <a:xfrm>
                <a:off x="10113168"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cxnSpLocks/>
              </p:cNvCxnSpPr>
              <p:nvPr/>
            </p:nvCxnSpPr>
            <p:spPr>
              <a:xfrm>
                <a:off x="10163174"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cxnSpLocks/>
              </p:cNvCxnSpPr>
              <p:nvPr/>
            </p:nvCxnSpPr>
            <p:spPr>
              <a:xfrm>
                <a:off x="10213180" y="3142059"/>
                <a:ext cx="0" cy="4200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026318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cxnSpLocks/>
              </p:cNvCxnSpPr>
              <p:nvPr/>
            </p:nvCxnSpPr>
            <p:spPr>
              <a:xfrm>
                <a:off x="10313192" y="3314778"/>
                <a:ext cx="0" cy="2472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cxnSpLocks/>
              </p:cNvCxnSpPr>
              <p:nvPr/>
            </p:nvCxnSpPr>
            <p:spPr>
              <a:xfrm>
                <a:off x="10363198"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cxnSpLocks/>
              </p:cNvCxnSpPr>
              <p:nvPr/>
            </p:nvCxnSpPr>
            <p:spPr>
              <a:xfrm>
                <a:off x="10413204"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10800000" flipH="1">
              <a:off x="3423902" y="5397379"/>
              <a:ext cx="159658" cy="192737"/>
              <a:chOff x="4933939" y="1985228"/>
              <a:chExt cx="172625" cy="208389"/>
            </a:xfrm>
          </p:grpSpPr>
          <p:cxnSp>
            <p:nvCxnSpPr>
              <p:cNvPr id="101" name="Straight Connector 100"/>
              <p:cNvCxnSpPr/>
              <p:nvPr/>
            </p:nvCxnSpPr>
            <p:spPr>
              <a:xfrm rot="18900000" flipH="1">
                <a:off x="4933939" y="1985228"/>
                <a:ext cx="172625"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2700000">
                <a:off x="4935337" y="2107304"/>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74247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35" presetClass="path" presetSubtype="0" decel="100000" fill="hold" nodeType="withEffect">
                                  <p:stCondLst>
                                    <p:cond delay="400"/>
                                  </p:stCondLst>
                                  <p:childTnLst>
                                    <p:animMotion origin="layout" path="M -0.05552 0.00022 L -3.12739E-6 0.00022 " pathEditMode="relative" rAng="0" ptsTypes="AA">
                                      <p:cBhvr>
                                        <p:cTn id="9" dur="400" fill="hold"/>
                                        <p:tgtEl>
                                          <p:spTgt spid="1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par>
                                <p:cTn id="14" presetID="10" presetClass="entr" presetSubtype="0"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10" presetClass="entr" presetSubtype="0" fill="hold"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childTnLst>
                          </p:cTn>
                        </p:par>
                        <p:par>
                          <p:cTn id="26" fill="hold">
                            <p:stCondLst>
                              <p:cond delay="14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19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600057" y="5086710"/>
            <a:ext cx="9112117" cy="1365393"/>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7887" y="1880894"/>
            <a:ext cx="2020889"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defTabSz="914192">
              <a:defRPr/>
            </a:pPr>
            <a:r>
              <a:rPr lang="en-US" sz="1600">
                <a:gradFill>
                  <a:gsLst>
                    <a:gs pos="2247">
                      <a:srgbClr val="1A1A1A"/>
                    </a:gs>
                    <a:gs pos="18352">
                      <a:srgbClr val="1A1A1A"/>
                    </a:gs>
                  </a:gsLst>
                  <a:lin ang="5400000" scaled="1"/>
                </a:gradFill>
                <a:latin typeface="Segoe UI"/>
              </a:rPr>
              <a:t>Mix and match to create workflows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with tools from Microsoft, open source or your favorite third-party tools</a:t>
            </a: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894" y="1702325"/>
            <a:ext cx="2444121" cy="2434192"/>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3287" y="1644791"/>
            <a:ext cx="2487281" cy="2482137"/>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6197" y="1721444"/>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6E9CBBF2-ABAF-4C2B-9AB4-065EC09FD6DC}"/>
              </a:ext>
            </a:extLst>
          </p:cNvPr>
          <p:cNvSpPr/>
          <p:nvPr/>
        </p:nvSpPr>
        <p:spPr bwMode="auto">
          <a:xfrm>
            <a:off x="4276828" y="1560986"/>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6226" y="318197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580" y="3735695"/>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284" y="273266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3"/>
          <a:stretch>
            <a:fillRect/>
          </a:stretch>
        </p:blipFill>
        <p:spPr>
          <a:xfrm>
            <a:off x="2963619" y="1915025"/>
            <a:ext cx="281363" cy="297339"/>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4"/>
          <a:stretch>
            <a:fillRect/>
          </a:stretch>
        </p:blipFill>
        <p:spPr>
          <a:xfrm>
            <a:off x="4448582" y="1730286"/>
            <a:ext cx="305455" cy="321421"/>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5"/>
          <a:stretch>
            <a:fillRect/>
          </a:stretch>
        </p:blipFill>
        <p:spPr>
          <a:xfrm>
            <a:off x="4985487" y="2880349"/>
            <a:ext cx="340730" cy="340631"/>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6"/>
          <a:stretch>
            <a:fillRect/>
          </a:stretch>
        </p:blipFill>
        <p:spPr>
          <a:xfrm>
            <a:off x="4040749" y="3858419"/>
            <a:ext cx="398247" cy="398134"/>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438" y="171189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6" name="Oval 45">
            <a:extLst>
              <a:ext uri="{FF2B5EF4-FFF2-40B4-BE49-F238E27FC236}">
                <a16:creationId xmlns:a16="http://schemas.microsoft.com/office/drawing/2014/main" id="{30A90828-ED00-4599-96C7-664F974BABB4}"/>
              </a:ext>
            </a:extLst>
          </p:cNvPr>
          <p:cNvSpPr/>
          <p:nvPr/>
        </p:nvSpPr>
        <p:spPr bwMode="auto">
          <a:xfrm>
            <a:off x="8183222" y="1541848"/>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29" y="320117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493" y="3745309"/>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4706" y="2742277"/>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3012" y="5565501"/>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316" y="5565533"/>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4170"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53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685" y="556562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7"/>
          <a:stretch>
            <a:fillRect/>
          </a:stretch>
        </p:blipFill>
        <p:spPr>
          <a:xfrm>
            <a:off x="8925390" y="2887549"/>
            <a:ext cx="281363" cy="305366"/>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8"/>
          <a:stretch>
            <a:fillRect/>
          </a:stretch>
        </p:blipFill>
        <p:spPr>
          <a:xfrm>
            <a:off x="6864280" y="1862201"/>
            <a:ext cx="289394" cy="289311"/>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9"/>
          <a:stretch>
            <a:fillRect/>
          </a:stretch>
        </p:blipFill>
        <p:spPr>
          <a:xfrm>
            <a:off x="8373325" y="1703266"/>
            <a:ext cx="289394" cy="297338"/>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0"/>
          <a:stretch>
            <a:fillRect/>
          </a:stretch>
        </p:blipFill>
        <p:spPr>
          <a:xfrm>
            <a:off x="6646202" y="3393643"/>
            <a:ext cx="384921" cy="290615"/>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1"/>
          <a:stretch>
            <a:fillRect/>
          </a:stretch>
        </p:blipFill>
        <p:spPr>
          <a:xfrm>
            <a:off x="7976230" y="3855345"/>
            <a:ext cx="314374" cy="447310"/>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2295" y="1900952"/>
            <a:ext cx="1880655"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defTabSz="914192">
              <a:defRPr/>
            </a:pPr>
            <a:r>
              <a:rPr lang="en-US" sz="1600">
                <a:gradFill>
                  <a:gsLst>
                    <a:gs pos="2247">
                      <a:srgbClr val="1A1A1A"/>
                    </a:gs>
                    <a:gs pos="18352">
                      <a:srgbClr val="1A1A1A"/>
                    </a:gs>
                  </a:gsLst>
                  <a:lin ang="5400000" scaled="1"/>
                </a:gradFill>
                <a:latin typeface="Segoe UI"/>
              </a:rPr>
              <a:t>Azure DevOps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lets developers </a:t>
            </a:r>
            <a:br>
              <a:rPr lang="en-US" sz="1600">
                <a:gradFill>
                  <a:gsLst>
                    <a:gs pos="2247">
                      <a:srgbClr val="1A1A1A"/>
                    </a:gs>
                    <a:gs pos="18352">
                      <a:srgbClr val="1A1A1A"/>
                    </a:gs>
                  </a:gsLst>
                  <a:lin ang="5400000" scaled="1"/>
                </a:gradFill>
                <a:latin typeface="Segoe UI"/>
                <a:cs typeface="Segoe UI"/>
              </a:rPr>
            </a:br>
            <a:r>
              <a:rPr lang="en-US" sz="1600">
                <a:gradFill>
                  <a:gsLst>
                    <a:gs pos="2247">
                      <a:srgbClr val="1A1A1A"/>
                    </a:gs>
                    <a:gs pos="18352">
                      <a:srgbClr val="1A1A1A"/>
                    </a:gs>
                  </a:gsLst>
                  <a:lin ang="5400000" scaled="1"/>
                </a:gradFill>
                <a:latin typeface="Segoe UI"/>
              </a:rPr>
              <a:t>choose the tools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and languages that</a:t>
            </a:r>
            <a:r>
              <a:rPr lang="en-US" sz="1600">
                <a:gradFill>
                  <a:gsLst>
                    <a:gs pos="2247">
                      <a:srgbClr val="1A1A1A"/>
                    </a:gs>
                    <a:gs pos="18352">
                      <a:srgbClr val="1A1A1A"/>
                    </a:gs>
                  </a:gsLst>
                  <a:lin ang="5400000" scaled="1"/>
                </a:gradFill>
                <a:latin typeface="Segoe UI"/>
                <a:cs typeface="Segoe UI"/>
              </a:rPr>
              <a:t> </a:t>
            </a:r>
            <a:r>
              <a:rPr lang="en-US" sz="1600">
                <a:gradFill>
                  <a:gsLst>
                    <a:gs pos="2247">
                      <a:srgbClr val="1A1A1A"/>
                    </a:gs>
                    <a:gs pos="18352">
                      <a:srgbClr val="1A1A1A"/>
                    </a:gs>
                  </a:gsLst>
                  <a:lin ang="5400000" scaled="1"/>
                </a:gra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455" y="5565598"/>
            <a:ext cx="550988" cy="55108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2693"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24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950" y="4853056"/>
            <a:ext cx="7324936" cy="467306"/>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179259" tIns="143407" rIns="179259" bIns="143407" rtlCol="0" anchor="ctr" anchorCtr="0">
            <a:noAutofit/>
          </a:bodyPr>
          <a:lstStyle/>
          <a:p>
            <a:pPr algn="ctr" defTabSz="914192">
              <a:defRPr/>
            </a:pPr>
            <a:r>
              <a:rPr lang="en-US" sz="1600">
                <a:gradFill>
                  <a:gsLst>
                    <a:gs pos="2247">
                      <a:srgbClr val="1A1A1A"/>
                    </a:gs>
                    <a:gs pos="18352">
                      <a:srgbClr val="1A1A1A"/>
                    </a:gs>
                  </a:gsLst>
                  <a:lin ang="5400000" scaled="1"/>
                </a:gradFill>
                <a:latin typeface="Segoe UI"/>
              </a:rPr>
              <a:t>Target any cloud, on-prem or both and deploy to the servers you need</a:t>
            </a: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2"/>
          <a:stretch>
            <a:fillRect/>
          </a:stretch>
        </p:blipFill>
        <p:spPr>
          <a:xfrm>
            <a:off x="5287211" y="5648074"/>
            <a:ext cx="436229" cy="371324"/>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3"/>
          <a:stretch>
            <a:fillRect/>
          </a:stretch>
        </p:blipFill>
        <p:spPr>
          <a:xfrm>
            <a:off x="2161110" y="5673652"/>
            <a:ext cx="555493" cy="275387"/>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4"/>
          <a:stretch>
            <a:fillRect/>
          </a:stretch>
        </p:blipFill>
        <p:spPr>
          <a:xfrm>
            <a:off x="3119787" y="5635338"/>
            <a:ext cx="737724" cy="361644"/>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rotWithShape="1">
          <a:blip r:embed="rId15"/>
          <a:srcRect l="14075" t="12066" r="14600" b="13710"/>
          <a:stretch/>
        </p:blipFill>
        <p:spPr>
          <a:xfrm>
            <a:off x="4190457" y="5565501"/>
            <a:ext cx="543285" cy="5510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6"/>
          <a:stretch>
            <a:fillRect/>
          </a:stretch>
        </p:blipFill>
        <p:spPr>
          <a:xfrm>
            <a:off x="7400261" y="5701167"/>
            <a:ext cx="296534" cy="277289"/>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17"/>
          <a:stretch>
            <a:fillRect/>
          </a:stretch>
        </p:blipFill>
        <p:spPr>
          <a:xfrm>
            <a:off x="8426041" y="5653242"/>
            <a:ext cx="354081" cy="349207"/>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18"/>
          <a:stretch>
            <a:fillRect/>
          </a:stretch>
        </p:blipFill>
        <p:spPr>
          <a:xfrm>
            <a:off x="9443387" y="5635513"/>
            <a:ext cx="313706" cy="394377"/>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592329" y="981126"/>
            <a:ext cx="5118645" cy="42401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GB" sz="1765">
                <a:solidFill>
                  <a:srgbClr val="1A1A1A">
                    <a:lumMod val="65000"/>
                    <a:lumOff val="35000"/>
                  </a:srgbClr>
                </a:solidFill>
                <a:latin typeface="Segoe UI"/>
              </a:rPr>
              <a:t>Your tools, languages, and clouds</a:t>
            </a:r>
            <a:endParaRPr lang="en-US" sz="1765">
              <a:solidFill>
                <a:srgbClr val="1A1A1A">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r="74942" b="17916"/>
          <a:stretch/>
        </p:blipFill>
        <p:spPr>
          <a:xfrm>
            <a:off x="2780192" y="3330702"/>
            <a:ext cx="371459" cy="359405"/>
          </a:xfrm>
          <a:prstGeom prst="rect">
            <a:avLst/>
          </a:prstGeom>
        </p:spPr>
      </p:pic>
      <p:pic>
        <p:nvPicPr>
          <p:cNvPr id="19" name="Picture 18">
            <a:extLst>
              <a:ext uri="{FF2B5EF4-FFF2-40B4-BE49-F238E27FC236}">
                <a16:creationId xmlns:a16="http://schemas.microsoft.com/office/drawing/2014/main" id="{E0D3813F-513D-8F4C-A233-514D6222D38A}"/>
              </a:ext>
            </a:extLst>
          </p:cNvPr>
          <p:cNvPicPr>
            <a:picLocks noChangeAspect="1"/>
          </p:cNvPicPr>
          <p:nvPr/>
        </p:nvPicPr>
        <p:blipFill rotWithShape="1">
          <a:blip r:embed="rId21"/>
          <a:srcRect l="6417" t="6386" r="8032" b="7870"/>
          <a:stretch/>
        </p:blipFill>
        <p:spPr>
          <a:xfrm>
            <a:off x="7464231" y="2430955"/>
            <a:ext cx="897707" cy="89974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3" name="Picture 3" descr="A close up of a logo&#10;&#10;Description generated with high confidence">
            <a:extLst>
              <a:ext uri="{FF2B5EF4-FFF2-40B4-BE49-F238E27FC236}">
                <a16:creationId xmlns:a16="http://schemas.microsoft.com/office/drawing/2014/main" id="{EC97262B-DBC0-7342-8198-234A4A416A3B}"/>
              </a:ext>
            </a:extLst>
          </p:cNvPr>
          <p:cNvPicPr>
            <a:picLocks noChangeAspect="1"/>
          </p:cNvPicPr>
          <p:nvPr/>
        </p:nvPicPr>
        <p:blipFill rotWithShape="1">
          <a:blip r:embed="rId22"/>
          <a:srcRect b="25746"/>
          <a:stretch/>
        </p:blipFill>
        <p:spPr>
          <a:xfrm>
            <a:off x="3501350" y="2391993"/>
            <a:ext cx="939024" cy="93871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2" name="Picture 25" descr="A close up of a logo&#10;&#10;Description generated with very high confidence">
            <a:extLst>
              <a:ext uri="{FF2B5EF4-FFF2-40B4-BE49-F238E27FC236}">
                <a16:creationId xmlns:a16="http://schemas.microsoft.com/office/drawing/2014/main" id="{11829EC8-0F4E-4FC4-BBE0-B676AF6A80C3}"/>
              </a:ext>
            </a:extLst>
          </p:cNvPr>
          <p:cNvPicPr>
            <a:picLocks noChangeAspect="1"/>
          </p:cNvPicPr>
          <p:nvPr/>
        </p:nvPicPr>
        <p:blipFill>
          <a:blip r:embed="rId23"/>
          <a:stretch>
            <a:fillRect/>
          </a:stretch>
        </p:blipFill>
        <p:spPr>
          <a:xfrm>
            <a:off x="6106055" y="5525255"/>
            <a:ext cx="819248" cy="591253"/>
          </a:xfrm>
          <a:prstGeom prst="rect">
            <a:avLst/>
          </a:prstGeom>
        </p:spPr>
      </p:pic>
    </p:spTree>
    <p:extLst>
      <p:ext uri="{BB962C8B-B14F-4D97-AF65-F5344CB8AC3E}">
        <p14:creationId xmlns:p14="http://schemas.microsoft.com/office/powerpoint/2010/main" val="7959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0A4A143-27D4-49CE-ACD0-037EABF28846}"/>
              </a:ext>
            </a:extLst>
          </p:cNvPr>
          <p:cNvSpPr txBox="1"/>
          <p:nvPr/>
        </p:nvSpPr>
        <p:spPr>
          <a:xfrm>
            <a:off x="691886" y="2638535"/>
            <a:ext cx="3029250" cy="544508"/>
          </a:xfrm>
          <a:prstGeom prst="rect">
            <a:avLst/>
          </a:prstGeom>
          <a:noFill/>
        </p:spPr>
        <p:txBody>
          <a:bodyPr wrap="square" lIns="0" tIns="0" rIns="0" bIns="0" rtlCol="0" anchor="t">
            <a:spAutoFit/>
          </a:bodyPr>
          <a:lstStyle/>
          <a:p>
            <a:pPr lvl="0"/>
            <a:r>
              <a:rPr lang="en-US" sz="1769"/>
              <a:t>Kanban Boards, Backlogs, Dashboards, and Reporting</a:t>
            </a:r>
          </a:p>
        </p:txBody>
      </p:sp>
      <p:sp>
        <p:nvSpPr>
          <p:cNvPr id="22" name="TextBox 21">
            <a:extLst>
              <a:ext uri="{FF2B5EF4-FFF2-40B4-BE49-F238E27FC236}">
                <a16:creationId xmlns:a16="http://schemas.microsoft.com/office/drawing/2014/main" id="{A75A09E4-D0A3-4556-9C0F-105DF4577D44}"/>
              </a:ext>
            </a:extLst>
          </p:cNvPr>
          <p:cNvSpPr txBox="1"/>
          <p:nvPr/>
        </p:nvSpPr>
        <p:spPr>
          <a:xfrm>
            <a:off x="4366733" y="2638533"/>
            <a:ext cx="3403117"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CI/CD platform, FREE for open source projects</a:t>
            </a:r>
            <a:endParaRPr lang="en-US" sz="1769">
              <a:gradFill>
                <a:gsLst>
                  <a:gs pos="2247">
                    <a:srgbClr val="1A1A1A"/>
                  </a:gs>
                  <a:gs pos="18352">
                    <a:srgbClr val="1A1A1A"/>
                  </a:gs>
                </a:gsLst>
                <a:lin ang="5400000" scaled="1"/>
              </a:gra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153" y="2638533"/>
            <a:ext cx="3163963"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Unlimited, Cloud-Hosted Private Git Repos </a:t>
            </a:r>
            <a:endParaRPr lang="en-US" sz="1769">
              <a:gradFill>
                <a:gsLst>
                  <a:gs pos="2247">
                    <a:srgbClr val="1A1A1A"/>
                  </a:gs>
                  <a:gs pos="18352">
                    <a:srgbClr val="1A1A1A"/>
                  </a:gs>
                </a:gsLst>
                <a:lin ang="5400000" scaled="1"/>
              </a:gra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691886" y="5285830"/>
            <a:ext cx="2930222"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Manual and Exploratory Testing Tools</a:t>
            </a:r>
            <a:endParaRPr lang="en-US" sz="1769">
              <a:gradFill>
                <a:gsLst>
                  <a:gs pos="2247">
                    <a:srgbClr val="1A1A1A"/>
                  </a:gs>
                  <a:gs pos="18352">
                    <a:srgbClr val="1A1A1A"/>
                  </a:gs>
                </a:gsLst>
                <a:lin ang="5400000" scaled="1"/>
              </a:gra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6733" y="5285830"/>
            <a:ext cx="3278448" cy="549253"/>
          </a:xfrm>
          <a:prstGeom prst="rect">
            <a:avLst/>
          </a:prstGeom>
          <a:noFill/>
        </p:spPr>
        <p:txBody>
          <a:bodyPr wrap="square" lIns="0" tIns="0" rIns="0" bIns="0" rtlCol="0" anchor="t">
            <a:spAutoFit/>
          </a:bodyPr>
          <a:lstStyle/>
          <a:p>
            <a:pPr lvl="0">
              <a:defRPr/>
            </a:pPr>
            <a:r>
              <a:rPr lang="en-GB" sz="1769">
                <a:gradFill>
                  <a:gsLst>
                    <a:gs pos="2247">
                      <a:srgbClr val="1A1A1A"/>
                    </a:gs>
                    <a:gs pos="18352">
                      <a:srgbClr val="1A1A1A"/>
                    </a:gs>
                  </a:gsLst>
                  <a:lin ang="5400000" scaled="1"/>
                </a:gradFill>
              </a:rPr>
              <a:t>Package Management for Maven, </a:t>
            </a:r>
            <a:r>
              <a:rPr lang="en-GB" sz="1769" err="1">
                <a:gradFill>
                  <a:gsLst>
                    <a:gs pos="2247">
                      <a:srgbClr val="1A1A1A"/>
                    </a:gs>
                    <a:gs pos="18352">
                      <a:srgbClr val="1A1A1A"/>
                    </a:gs>
                  </a:gsLst>
                  <a:lin ang="5400000" scaled="1"/>
                </a:gradFill>
              </a:rPr>
              <a:t>npm</a:t>
            </a:r>
            <a:r>
              <a:rPr lang="en-GB" sz="1769">
                <a:gradFill>
                  <a:gsLst>
                    <a:gs pos="2247">
                      <a:srgbClr val="1A1A1A"/>
                    </a:gs>
                    <a:gs pos="18352">
                      <a:srgbClr val="1A1A1A"/>
                    </a:gs>
                  </a:gsLst>
                  <a:lin ang="5400000" scaled="1"/>
                </a:gradFill>
              </a:rPr>
              <a:t>, and NuGet</a:t>
            </a:r>
            <a:r>
              <a:rPr lang="en-GB">
                <a:gradFill>
                  <a:gsLst>
                    <a:gs pos="2247">
                      <a:srgbClr val="1A1A1A"/>
                    </a:gs>
                    <a:gs pos="18352">
                      <a:srgbClr val="1A1A1A"/>
                    </a:gs>
                  </a:gsLst>
                  <a:lin ang="5400000" scaled="1"/>
                </a:gradFill>
              </a:rPr>
              <a:t>.</a:t>
            </a:r>
            <a:endParaRPr lang="en-US">
              <a:gradFill>
                <a:gsLst>
                  <a:gs pos="2247">
                    <a:srgbClr val="1A1A1A"/>
                  </a:gs>
                  <a:gs pos="18352">
                    <a:srgbClr val="1A1A1A"/>
                  </a:gs>
                </a:gsLst>
                <a:lin ang="5400000" scaled="1"/>
              </a:gra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366732" y="1462396"/>
            <a:ext cx="708472" cy="7057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366734" y="4129907"/>
            <a:ext cx="721958" cy="7057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691886" y="1462396"/>
            <a:ext cx="722332" cy="7057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153" y="1462396"/>
            <a:ext cx="714647" cy="7057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691886" y="4129907"/>
            <a:ext cx="697591" cy="7057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655797" y="2146864"/>
            <a:ext cx="1347803" cy="561169"/>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00B294"/>
                </a:solidFill>
                <a:latin typeface="Segoe UI Semibold"/>
              </a:rPr>
              <a:t>Azure Boards</a:t>
            </a:r>
            <a:endParaRPr lang="en-US" sz="1765">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154" y="2146864"/>
            <a:ext cx="164690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D83B01"/>
                </a:solidFill>
                <a:latin typeface="Segoe UI Semibold"/>
              </a:rPr>
              <a:t>Azure </a:t>
            </a:r>
            <a:r>
              <a:rPr lang="en-US" sz="1765">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6733" y="2146864"/>
            <a:ext cx="190968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2560E0"/>
                </a:solidFill>
                <a:latin typeface="Segoe UI Semibold"/>
              </a:rPr>
              <a:t>Azure Pipelines</a:t>
            </a:r>
            <a:endParaRPr lang="en-US" sz="1765">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655797" y="4784346"/>
            <a:ext cx="1804949"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854CC7"/>
                </a:solidFill>
                <a:latin typeface="Segoe UI Semibold"/>
              </a:rPr>
              <a:t>Azure Test</a:t>
            </a:r>
            <a:r>
              <a:rPr lang="en-US" sz="1765">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6735" y="4784346"/>
            <a:ext cx="2014555"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CB2E6D"/>
                </a:solidFill>
                <a:latin typeface="Segoe UI Semibold"/>
              </a:rPr>
              <a:t>Azure Artifacts</a:t>
            </a:r>
            <a:endParaRPr lang="en-US" sz="1765">
              <a:solidFill>
                <a:srgbClr val="CB2E6D"/>
              </a:solidFill>
              <a:latin typeface="Segoe UI Semibold"/>
              <a:cs typeface="Segoe UI"/>
            </a:endParaRPr>
          </a:p>
        </p:txBody>
      </p:sp>
      <p:sp>
        <p:nvSpPr>
          <p:cNvPr id="29" name="Title 16">
            <a:extLst>
              <a:ext uri="{FF2B5EF4-FFF2-40B4-BE49-F238E27FC236}">
                <a16:creationId xmlns:a16="http://schemas.microsoft.com/office/drawing/2014/main" id="{B07B6216-DCF1-4A3C-A924-8AF8384DB607}"/>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IE" noProof="0"/>
              <a:t>Azure DevOps</a:t>
            </a:r>
          </a:p>
        </p:txBody>
      </p:sp>
      <p:sp>
        <p:nvSpPr>
          <p:cNvPr id="30" name="Rectangle 29">
            <a:extLst>
              <a:ext uri="{FF2B5EF4-FFF2-40B4-BE49-F238E27FC236}">
                <a16:creationId xmlns:a16="http://schemas.microsoft.com/office/drawing/2014/main" id="{89BFFAFD-7671-484A-BE52-89DCFCD4F0DC}"/>
              </a:ext>
            </a:extLst>
          </p:cNvPr>
          <p:cNvSpPr/>
          <p:nvPr/>
        </p:nvSpPr>
        <p:spPr bwMode="auto">
          <a:xfrm>
            <a:off x="7968079" y="5798291"/>
            <a:ext cx="4223057" cy="8348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31" name="Group 30">
            <a:extLst>
              <a:ext uri="{FF2B5EF4-FFF2-40B4-BE49-F238E27FC236}">
                <a16:creationId xmlns:a16="http://schemas.microsoft.com/office/drawing/2014/main" id="{A6BE942F-6B37-4FFB-9E4F-31A6B815551A}"/>
              </a:ext>
            </a:extLst>
          </p:cNvPr>
          <p:cNvGrpSpPr/>
          <p:nvPr/>
        </p:nvGrpSpPr>
        <p:grpSpPr>
          <a:xfrm>
            <a:off x="8280088" y="6032843"/>
            <a:ext cx="3589968" cy="365708"/>
            <a:chOff x="2605714" y="6183962"/>
            <a:chExt cx="3590476" cy="365760"/>
          </a:xfrm>
        </p:grpSpPr>
        <p:sp>
          <p:nvSpPr>
            <p:cNvPr id="33" name="Text Placeholder 3">
              <a:extLst>
                <a:ext uri="{FF2B5EF4-FFF2-40B4-BE49-F238E27FC236}">
                  <a16:creationId xmlns:a16="http://schemas.microsoft.com/office/drawing/2014/main" id="{8C0D9E7C-1C6B-4663-A88B-B2108CC18EDD}"/>
                </a:ext>
              </a:extLst>
            </p:cNvPr>
            <p:cNvSpPr txBox="1">
              <a:spLocks/>
            </p:cNvSpPr>
            <p:nvPr/>
          </p:nvSpPr>
          <p:spPr>
            <a:xfrm>
              <a:off x="3184747" y="6212954"/>
              <a:ext cx="3011443" cy="307821"/>
            </a:xfrm>
            <a:prstGeom prst="rect">
              <a:avLst/>
            </a:prstGeom>
          </p:spPr>
          <p:txBody>
            <a:bodyPr vert="horz" wrap="non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2000">
                  <a:gradFill>
                    <a:gsLst>
                      <a:gs pos="18352">
                        <a:srgbClr val="FFFFFF"/>
                      </a:gs>
                      <a:gs pos="41199">
                        <a:srgbClr val="FFFFFF"/>
                      </a:gs>
                    </a:gsLst>
                    <a:lin ang="5400000" scaled="1"/>
                  </a:gradFill>
                  <a:latin typeface="Segoe UI Semibold" panose="020B0702040204020203" pitchFamily="34" charset="0"/>
                  <a:cs typeface="Segoe UI Semibold" panose="020B0702040204020203" pitchFamily="34" charset="0"/>
                </a:rPr>
                <a:t>https://azure.com/devops</a:t>
              </a:r>
            </a:p>
          </p:txBody>
        </p:sp>
        <p:sp>
          <p:nvSpPr>
            <p:cNvPr id="35" name="PageRight_E761">
              <a:extLst>
                <a:ext uri="{FF2B5EF4-FFF2-40B4-BE49-F238E27FC236}">
                  <a16:creationId xmlns:a16="http://schemas.microsoft.com/office/drawing/2014/main" id="{DFAD6D23-A5F6-4F47-A070-3EFCE402334D}"/>
                </a:ext>
              </a:extLst>
            </p:cNvPr>
            <p:cNvSpPr>
              <a:spLocks noChangeAspect="1" noEditPoints="1"/>
            </p:cNvSpPr>
            <p:nvPr/>
          </p:nvSpPr>
          <p:spPr bwMode="auto">
            <a:xfrm>
              <a:off x="2605714" y="618396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9527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0B39-2494-4571-A643-1BC5BE24823A}"/>
              </a:ext>
            </a:extLst>
          </p:cNvPr>
          <p:cNvSpPr>
            <a:spLocks noGrp="1"/>
          </p:cNvSpPr>
          <p:nvPr>
            <p:ph type="title"/>
          </p:nvPr>
        </p:nvSpPr>
        <p:spPr/>
        <p:txBody>
          <a:bodyPr/>
          <a:lstStyle/>
          <a:p>
            <a:r>
              <a:rPr lang="en-US"/>
              <a:t>Xamarin.Forms Overview</a:t>
            </a:r>
          </a:p>
        </p:txBody>
      </p:sp>
    </p:spTree>
    <p:extLst>
      <p:ext uri="{BB962C8B-B14F-4D97-AF65-F5344CB8AC3E}">
        <p14:creationId xmlns:p14="http://schemas.microsoft.com/office/powerpoint/2010/main" val="38829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878185" y="2383290"/>
            <a:ext cx="5545075" cy="3983334"/>
          </a:xfrm>
          <a:prstGeom prst="rect">
            <a:avLst/>
          </a:prstGeom>
        </p:spPr>
        <p:txBody>
          <a:bodyPr vert="horz" wrap="square" lIns="143428" tIns="89643" rIns="143428" bIns="8964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40+ Pages, layouts, and controls</a:t>
            </a:r>
          </a:p>
          <a:p>
            <a:pPr marL="0" indent="0" defTabSz="457200">
              <a:lnSpc>
                <a:spcPct val="100000"/>
              </a:lnSpc>
              <a:spcBef>
                <a:spcPts val="500"/>
              </a:spcBef>
            </a:pPr>
            <a:r>
              <a:rPr lang="en-US" sz="2550">
                <a:solidFill>
                  <a:srgbClr val="505050"/>
                </a:solidFill>
                <a:latin typeface="Segoe UI" charset="0"/>
                <a:ea typeface="Segoe UI" charset="0"/>
                <a:cs typeface="Segoe UI" charset="0"/>
                <a:sym typeface="Segoe UI"/>
              </a:rPr>
              <a:t>    (Build from C# or XAML)</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Two-way data binding</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Navigation</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Visual State Manager</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Animation API</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Dependency Service</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Messaging Center</a:t>
            </a:r>
          </a:p>
        </p:txBody>
      </p:sp>
      <p:sp>
        <p:nvSpPr>
          <p:cNvPr id="21" name="Rectangle 20">
            <a:extLst>
              <a:ext uri="{FF2B5EF4-FFF2-40B4-BE49-F238E27FC236}">
                <a16:creationId xmlns:a16="http://schemas.microsoft.com/office/drawing/2014/main" id="{678B4BA0-DE63-4477-BA83-D624B098D8ED}"/>
              </a:ext>
            </a:extLst>
          </p:cNvPr>
          <p:cNvSpPr/>
          <p:nvPr/>
        </p:nvSpPr>
        <p:spPr bwMode="auto">
          <a:xfrm>
            <a:off x="281686" y="29734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2CCA0A65-3A7B-47EE-9396-13A06EDB9D41}"/>
              </a:ext>
            </a:extLst>
          </p:cNvPr>
          <p:cNvSpPr/>
          <p:nvPr/>
        </p:nvSpPr>
        <p:spPr bwMode="auto">
          <a:xfrm>
            <a:off x="4647561" y="29734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1DD0AE9-5D05-4426-AF91-448B8D77738A}"/>
              </a:ext>
            </a:extLst>
          </p:cNvPr>
          <p:cNvSpPr/>
          <p:nvPr/>
        </p:nvSpPr>
        <p:spPr bwMode="auto">
          <a:xfrm>
            <a:off x="2469136" y="29734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5D46614D-CB2F-4F1A-88FE-CE33326DCE7C}"/>
              </a:ext>
            </a:extLst>
          </p:cNvPr>
          <p:cNvGrpSpPr/>
          <p:nvPr/>
        </p:nvGrpSpPr>
        <p:grpSpPr>
          <a:xfrm>
            <a:off x="281593" y="5114331"/>
            <a:ext cx="6521569" cy="1418113"/>
            <a:chOff x="2892372" y="3279586"/>
            <a:chExt cx="6448375" cy="1705020"/>
          </a:xfrm>
        </p:grpSpPr>
        <p:sp>
          <p:nvSpPr>
            <p:cNvPr id="25" name="Rectangle 24">
              <a:extLst>
                <a:ext uri="{FF2B5EF4-FFF2-40B4-BE49-F238E27FC236}">
                  <a16:creationId xmlns:a16="http://schemas.microsoft.com/office/drawing/2014/main" id="{BA228A91-9FB0-4E99-9CB0-834061E47473}"/>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7BA0A04B-65F4-4817-A9CB-8558A50CDFBF}"/>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grpSp>
        <p:nvGrpSpPr>
          <p:cNvPr id="27" name="Group 26">
            <a:extLst>
              <a:ext uri="{FF2B5EF4-FFF2-40B4-BE49-F238E27FC236}">
                <a16:creationId xmlns:a16="http://schemas.microsoft.com/office/drawing/2014/main" id="{6A818040-1948-49DC-97EC-123F39499B76}"/>
              </a:ext>
            </a:extLst>
          </p:cNvPr>
          <p:cNvGrpSpPr/>
          <p:nvPr/>
        </p:nvGrpSpPr>
        <p:grpSpPr>
          <a:xfrm>
            <a:off x="3148718" y="2054112"/>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F1CBAC72-0D19-42C0-B363-B5962C08C7C5}"/>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88DEA2CA-9D82-4A15-BD2D-7953EB20D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547B35A7-9E36-4C7C-82A1-0A88A3C510B1}"/>
              </a:ext>
            </a:extLst>
          </p:cNvPr>
          <p:cNvGrpSpPr/>
          <p:nvPr/>
        </p:nvGrpSpPr>
        <p:grpSpPr>
          <a:xfrm>
            <a:off x="940064" y="2042421"/>
            <a:ext cx="787322" cy="787322"/>
            <a:chOff x="3567813" y="1467990"/>
            <a:chExt cx="787322" cy="787322"/>
          </a:xfrm>
        </p:grpSpPr>
        <p:sp>
          <p:nvSpPr>
            <p:cNvPr id="31" name="Oval 30">
              <a:extLst>
                <a:ext uri="{FF2B5EF4-FFF2-40B4-BE49-F238E27FC236}">
                  <a16:creationId xmlns:a16="http://schemas.microsoft.com/office/drawing/2014/main" id="{FEF1BE70-007A-47B1-8D26-9A400FDC83A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C2C5E4A5-2CE4-47FA-95BA-4F8F3ED9604D}"/>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FB75EB0-01E4-4FA3-8B30-D1370C5B080B}"/>
              </a:ext>
            </a:extLst>
          </p:cNvPr>
          <p:cNvSpPr txBox="1"/>
          <p:nvPr/>
        </p:nvSpPr>
        <p:spPr>
          <a:xfrm>
            <a:off x="5312727" y="20657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4362B876-EA5F-48FA-82CB-92BE9CC5C97A}"/>
              </a:ext>
            </a:extLst>
          </p:cNvPr>
          <p:cNvSpPr txBox="1"/>
          <p:nvPr/>
        </p:nvSpPr>
        <p:spPr>
          <a:xfrm>
            <a:off x="986157"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C84AAC4A-35B6-49B1-BCCC-52116825EB60}"/>
              </a:ext>
            </a:extLst>
          </p:cNvPr>
          <p:cNvSpPr txBox="1"/>
          <p:nvPr/>
        </p:nvSpPr>
        <p:spPr>
          <a:xfrm>
            <a:off x="3194811"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2A239344-44DB-435A-B1D9-8A4BE5E67CC8}"/>
              </a:ext>
            </a:extLst>
          </p:cNvPr>
          <p:cNvSpPr txBox="1"/>
          <p:nvPr/>
        </p:nvSpPr>
        <p:spPr>
          <a:xfrm>
            <a:off x="5378446" y="29888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3C04757D-883A-4FC0-893E-F97614509DFF}"/>
              </a:ext>
            </a:extLst>
          </p:cNvPr>
          <p:cNvSpPr/>
          <p:nvPr/>
        </p:nvSpPr>
        <p:spPr bwMode="auto">
          <a:xfrm>
            <a:off x="281593" y="4368837"/>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25948585-0E11-4D73-8F6C-AA631059297C}"/>
              </a:ext>
            </a:extLst>
          </p:cNvPr>
          <p:cNvSpPr txBox="1"/>
          <p:nvPr/>
        </p:nvSpPr>
        <p:spPr>
          <a:xfrm>
            <a:off x="2171939" y="4408047"/>
            <a:ext cx="270202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sp>
        <p:nvSpPr>
          <p:cNvPr id="40" name="Rectangle 39">
            <a:extLst>
              <a:ext uri="{FF2B5EF4-FFF2-40B4-BE49-F238E27FC236}">
                <a16:creationId xmlns:a16="http://schemas.microsoft.com/office/drawing/2014/main" id="{698A193D-EF50-4CE6-9E88-5891643FBE76}"/>
              </a:ext>
            </a:extLst>
          </p:cNvPr>
          <p:cNvSpPr/>
          <p:nvPr/>
        </p:nvSpPr>
        <p:spPr bwMode="auto">
          <a:xfrm>
            <a:off x="281593" y="3606648"/>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150DC775-ECB6-4C4D-860A-0FD1EF804D8D}"/>
              </a:ext>
            </a:extLst>
          </p:cNvPr>
          <p:cNvSpPr txBox="1"/>
          <p:nvPr/>
        </p:nvSpPr>
        <p:spPr>
          <a:xfrm>
            <a:off x="2224004" y="3643831"/>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Pages &amp; Layouts</a:t>
            </a:r>
          </a:p>
        </p:txBody>
      </p:sp>
      <p:pic>
        <p:nvPicPr>
          <p:cNvPr id="2052" name="Picture 4" descr="https://docs.microsoft.com/en-us/xamarin/xamarin-forms/user-interface/controls/layouts-images/layouts.png#lightbox">
            <a:extLst>
              <a:ext uri="{FF2B5EF4-FFF2-40B4-BE49-F238E27FC236}">
                <a16:creationId xmlns:a16="http://schemas.microsoft.com/office/drawing/2014/main" id="{D0FF5224-B121-48B1-9B6D-85EA4964E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693" y="1429109"/>
            <a:ext cx="7224506" cy="475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5"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ActivityIndicator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1" name="Rounded Rectangle 10"/>
          <p:cNvSpPr/>
          <p:nvPr/>
        </p:nvSpPr>
        <p:spPr>
          <a:xfrm>
            <a:off x="2774809"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BoxView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2" name="Rounded Rectangle 11"/>
          <p:cNvSpPr/>
          <p:nvPr/>
        </p:nvSpPr>
        <p:spPr>
          <a:xfrm>
            <a:off x="5059393"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Button</a:t>
            </a:r>
          </a:p>
        </p:txBody>
      </p:sp>
      <p:sp>
        <p:nvSpPr>
          <p:cNvPr id="13" name="Rounded Rectangle 12"/>
          <p:cNvSpPr/>
          <p:nvPr/>
        </p:nvSpPr>
        <p:spPr>
          <a:xfrm>
            <a:off x="7343977"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DatePicker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4" name="Rounded Rectangle 13"/>
          <p:cNvSpPr/>
          <p:nvPr/>
        </p:nvSpPr>
        <p:spPr>
          <a:xfrm>
            <a:off x="9628560"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Editor</a:t>
            </a:r>
          </a:p>
        </p:txBody>
      </p:sp>
      <p:sp>
        <p:nvSpPr>
          <p:cNvPr id="15" name="Rounded Rectangle 14"/>
          <p:cNvSpPr/>
          <p:nvPr/>
        </p:nvSpPr>
        <p:spPr>
          <a:xfrm>
            <a:off x="490225"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a:t>
            </a:r>
          </a:p>
        </p:txBody>
      </p:sp>
      <p:sp>
        <p:nvSpPr>
          <p:cNvPr id="16" name="Rounded Rectangle 15"/>
          <p:cNvSpPr/>
          <p:nvPr/>
        </p:nvSpPr>
        <p:spPr>
          <a:xfrm>
            <a:off x="2774809"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a:t>
            </a:r>
          </a:p>
        </p:txBody>
      </p:sp>
      <p:sp>
        <p:nvSpPr>
          <p:cNvPr id="17" name="Rounded Rectangle 16"/>
          <p:cNvSpPr/>
          <p:nvPr/>
        </p:nvSpPr>
        <p:spPr>
          <a:xfrm>
            <a:off x="5059393"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Label</a:t>
            </a:r>
          </a:p>
        </p:txBody>
      </p:sp>
      <p:sp>
        <p:nvSpPr>
          <p:cNvPr id="18" name="Rounded Rectangle 17"/>
          <p:cNvSpPr/>
          <p:nvPr/>
        </p:nvSpPr>
        <p:spPr>
          <a:xfrm>
            <a:off x="7343977"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ListView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9" name="Rounded Rectangle 18"/>
          <p:cNvSpPr/>
          <p:nvPr/>
        </p:nvSpPr>
        <p:spPr>
          <a:xfrm>
            <a:off x="9628560"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Map</a:t>
            </a:r>
          </a:p>
        </p:txBody>
      </p:sp>
      <p:sp>
        <p:nvSpPr>
          <p:cNvPr id="20" name="Rounded Rectangle 19"/>
          <p:cNvSpPr/>
          <p:nvPr/>
        </p:nvSpPr>
        <p:spPr>
          <a:xfrm>
            <a:off x="490225"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OpenGLView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1" name="Rounded Rectangle 20"/>
          <p:cNvSpPr/>
          <p:nvPr/>
        </p:nvSpPr>
        <p:spPr>
          <a:xfrm>
            <a:off x="2774809"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Picker</a:t>
            </a:r>
          </a:p>
        </p:txBody>
      </p:sp>
      <p:sp>
        <p:nvSpPr>
          <p:cNvPr id="22" name="Rounded Rectangle 21"/>
          <p:cNvSpPr/>
          <p:nvPr/>
        </p:nvSpPr>
        <p:spPr>
          <a:xfrm>
            <a:off x="5059393"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ProgressBar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3" name="Rounded Rectangle 22"/>
          <p:cNvSpPr/>
          <p:nvPr/>
        </p:nvSpPr>
        <p:spPr>
          <a:xfrm>
            <a:off x="7343977"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SearchBar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4" name="Rounded Rectangle 23"/>
          <p:cNvSpPr/>
          <p:nvPr/>
        </p:nvSpPr>
        <p:spPr>
          <a:xfrm>
            <a:off x="9628560"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Slider</a:t>
            </a:r>
          </a:p>
        </p:txBody>
      </p:sp>
      <p:sp>
        <p:nvSpPr>
          <p:cNvPr id="25" name="Rounded Rectangle 24"/>
          <p:cNvSpPr/>
          <p:nvPr/>
        </p:nvSpPr>
        <p:spPr>
          <a:xfrm>
            <a:off x="490225"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Stepper</a:t>
            </a:r>
          </a:p>
        </p:txBody>
      </p:sp>
      <p:sp>
        <p:nvSpPr>
          <p:cNvPr id="26" name="Rounded Rectangle 25"/>
          <p:cNvSpPr/>
          <p:nvPr/>
        </p:nvSpPr>
        <p:spPr>
          <a:xfrm>
            <a:off x="2774809"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TableView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7" name="Rounded Rectangle 26"/>
          <p:cNvSpPr/>
          <p:nvPr/>
        </p:nvSpPr>
        <p:spPr>
          <a:xfrm>
            <a:off x="5059393"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TimePicker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8" name="Rounded Rectangle 27"/>
          <p:cNvSpPr/>
          <p:nvPr/>
        </p:nvSpPr>
        <p:spPr>
          <a:xfrm>
            <a:off x="7343977"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WebView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9" name="Rounded Rectangle 28"/>
          <p:cNvSpPr/>
          <p:nvPr/>
        </p:nvSpPr>
        <p:spPr>
          <a:xfrm>
            <a:off x="9628560"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0" name="Rounded Rectangle 29"/>
          <p:cNvSpPr/>
          <p:nvPr/>
        </p:nvSpPr>
        <p:spPr>
          <a:xfrm>
            <a:off x="490225"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1" name="Rounded Rectangle 30"/>
          <p:cNvSpPr/>
          <p:nvPr/>
        </p:nvSpPr>
        <p:spPr>
          <a:xfrm>
            <a:off x="2774809"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SwitchCell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2" name="Rounded Rectangle 31"/>
          <p:cNvSpPr/>
          <p:nvPr/>
        </p:nvSpPr>
        <p:spPr>
          <a:xfrm>
            <a:off x="5059393"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TextCell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3" name="Rounded Rectangle 32"/>
          <p:cNvSpPr/>
          <p:nvPr/>
        </p:nvSpPr>
        <p:spPr>
          <a:xfrm>
            <a:off x="7343977"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ViewCell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5" name="Title 4"/>
          <p:cNvSpPr>
            <a:spLocks noGrp="1"/>
          </p:cNvSpPr>
          <p:nvPr>
            <p:ph type="title"/>
          </p:nvPr>
        </p:nvSpPr>
        <p:spPr/>
        <p:txBody>
          <a:bodyPr/>
          <a:lstStyle/>
          <a:p>
            <a:r>
              <a:rPr lang="en-US"/>
              <a:t>Controls</a:t>
            </a:r>
          </a:p>
        </p:txBody>
      </p:sp>
      <p:sp>
        <p:nvSpPr>
          <p:cNvPr id="34" name="Rounded Rectangle 32">
            <a:extLst>
              <a:ext uri="{FF2B5EF4-FFF2-40B4-BE49-F238E27FC236}">
                <a16:creationId xmlns:a16="http://schemas.microsoft.com/office/drawing/2014/main" id="{DA07583C-490D-427B-8A20-5FB6B896343C}"/>
              </a:ext>
            </a:extLst>
          </p:cNvPr>
          <p:cNvSpPr/>
          <p:nvPr/>
        </p:nvSpPr>
        <p:spPr>
          <a:xfrm>
            <a:off x="9628560" y="5108522"/>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ImageButton</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5" name="Rounded Rectangle 32">
            <a:extLst>
              <a:ext uri="{FF2B5EF4-FFF2-40B4-BE49-F238E27FC236}">
                <a16:creationId xmlns:a16="http://schemas.microsoft.com/office/drawing/2014/main" id="{FD34B55F-536A-4227-B0D4-DB65A198178A}"/>
              </a:ext>
            </a:extLst>
          </p:cNvPr>
          <p:cNvSpPr/>
          <p:nvPr/>
        </p:nvSpPr>
        <p:spPr>
          <a:xfrm>
            <a:off x="490225"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CarouselView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6" name="Rounded Rectangle 32">
            <a:extLst>
              <a:ext uri="{FF2B5EF4-FFF2-40B4-BE49-F238E27FC236}">
                <a16:creationId xmlns:a16="http://schemas.microsoft.com/office/drawing/2014/main" id="{D7273DAF-E8F0-4806-9D71-CBE87F55834D}"/>
              </a:ext>
            </a:extLst>
          </p:cNvPr>
          <p:cNvSpPr/>
          <p:nvPr/>
        </p:nvSpPr>
        <p:spPr>
          <a:xfrm>
            <a:off x="2774809"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CollectionView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Tree>
    <p:extLst>
      <p:ext uri="{BB962C8B-B14F-4D97-AF65-F5344CB8AC3E}">
        <p14:creationId xmlns:p14="http://schemas.microsoft.com/office/powerpoint/2010/main" val="104804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1304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0E567A-78E2-4D31-AE64-FD4D70108656}"/>
              </a:ext>
            </a:extLst>
          </p:cNvPr>
          <p:cNvPicPr>
            <a:picLocks noChangeAspect="1"/>
          </p:cNvPicPr>
          <p:nvPr/>
        </p:nvPicPr>
        <p:blipFill>
          <a:blip r:embed="rId3"/>
          <a:stretch>
            <a:fillRect/>
          </a:stretch>
        </p:blipFill>
        <p:spPr>
          <a:xfrm>
            <a:off x="532493" y="348343"/>
            <a:ext cx="5036664" cy="743756"/>
          </a:xfrm>
          <a:prstGeom prst="rect">
            <a:avLst/>
          </a:prstGeom>
        </p:spPr>
      </p:pic>
      <p:pic>
        <p:nvPicPr>
          <p:cNvPr id="5" name="Picture 4">
            <a:extLst>
              <a:ext uri="{FF2B5EF4-FFF2-40B4-BE49-F238E27FC236}">
                <a16:creationId xmlns:a16="http://schemas.microsoft.com/office/drawing/2014/main" id="{E51348F0-1F9E-4439-92E6-0BD62137D2E8}"/>
              </a:ext>
            </a:extLst>
          </p:cNvPr>
          <p:cNvPicPr>
            <a:picLocks noChangeAspect="1"/>
          </p:cNvPicPr>
          <p:nvPr/>
        </p:nvPicPr>
        <p:blipFill rotWithShape="1">
          <a:blip r:embed="rId4"/>
          <a:srcRect r="1068"/>
          <a:stretch/>
        </p:blipFill>
        <p:spPr>
          <a:xfrm>
            <a:off x="532493" y="1092099"/>
            <a:ext cx="5032746" cy="5100513"/>
          </a:xfrm>
          <a:prstGeom prst="rect">
            <a:avLst/>
          </a:prstGeom>
        </p:spPr>
      </p:pic>
      <p:pic>
        <p:nvPicPr>
          <p:cNvPr id="6" name="Picture 5">
            <a:extLst>
              <a:ext uri="{FF2B5EF4-FFF2-40B4-BE49-F238E27FC236}">
                <a16:creationId xmlns:a16="http://schemas.microsoft.com/office/drawing/2014/main" id="{E89D26D7-6CDF-4771-8D97-ABBAC9FF6DF8}"/>
              </a:ext>
            </a:extLst>
          </p:cNvPr>
          <p:cNvPicPr>
            <a:picLocks noChangeAspect="1"/>
          </p:cNvPicPr>
          <p:nvPr/>
        </p:nvPicPr>
        <p:blipFill>
          <a:blip r:embed="rId3"/>
          <a:stretch>
            <a:fillRect/>
          </a:stretch>
        </p:blipFill>
        <p:spPr>
          <a:xfrm>
            <a:off x="6301921" y="348343"/>
            <a:ext cx="5036664" cy="743756"/>
          </a:xfrm>
          <a:prstGeom prst="rect">
            <a:avLst/>
          </a:prstGeom>
        </p:spPr>
      </p:pic>
      <p:pic>
        <p:nvPicPr>
          <p:cNvPr id="8" name="Picture 7">
            <a:extLst>
              <a:ext uri="{FF2B5EF4-FFF2-40B4-BE49-F238E27FC236}">
                <a16:creationId xmlns:a16="http://schemas.microsoft.com/office/drawing/2014/main" id="{4A9535F9-9C70-48A9-886F-E9D87E5CA339}"/>
              </a:ext>
            </a:extLst>
          </p:cNvPr>
          <p:cNvPicPr>
            <a:picLocks noChangeAspect="1"/>
          </p:cNvPicPr>
          <p:nvPr/>
        </p:nvPicPr>
        <p:blipFill>
          <a:blip r:embed="rId5"/>
          <a:stretch>
            <a:fillRect/>
          </a:stretch>
        </p:blipFill>
        <p:spPr>
          <a:xfrm>
            <a:off x="6301922" y="5457372"/>
            <a:ext cx="4598308" cy="1161394"/>
          </a:xfrm>
          <a:prstGeom prst="rect">
            <a:avLst/>
          </a:prstGeom>
          <a:solidFill>
            <a:srgbClr val="113046"/>
          </a:solidFill>
        </p:spPr>
      </p:pic>
      <p:pic>
        <p:nvPicPr>
          <p:cNvPr id="9" name="Picture 8">
            <a:extLst>
              <a:ext uri="{FF2B5EF4-FFF2-40B4-BE49-F238E27FC236}">
                <a16:creationId xmlns:a16="http://schemas.microsoft.com/office/drawing/2014/main" id="{A926A9B4-943C-4B38-B46E-5EE00187683C}"/>
              </a:ext>
            </a:extLst>
          </p:cNvPr>
          <p:cNvPicPr>
            <a:picLocks noChangeAspect="1"/>
          </p:cNvPicPr>
          <p:nvPr/>
        </p:nvPicPr>
        <p:blipFill>
          <a:blip r:embed="rId6"/>
          <a:stretch>
            <a:fillRect/>
          </a:stretch>
        </p:blipFill>
        <p:spPr>
          <a:xfrm>
            <a:off x="6301921" y="1092099"/>
            <a:ext cx="4927388" cy="4373460"/>
          </a:xfrm>
          <a:prstGeom prst="rect">
            <a:avLst/>
          </a:prstGeom>
        </p:spPr>
      </p:pic>
    </p:spTree>
    <p:extLst>
      <p:ext uri="{BB962C8B-B14F-4D97-AF65-F5344CB8AC3E}">
        <p14:creationId xmlns:p14="http://schemas.microsoft.com/office/powerpoint/2010/main" val="3833824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grpSp>
        <p:nvGrpSpPr>
          <p:cNvPr id="2" name="Group 1"/>
          <p:cNvGrpSpPr/>
          <p:nvPr/>
        </p:nvGrpSpPr>
        <p:grpSpPr>
          <a:xfrm>
            <a:off x="883900" y="2735739"/>
            <a:ext cx="10015159" cy="2905862"/>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50"/>
            <a:endParaRPr lang="en-US" sz="2250" b="1" kern="0">
              <a:solidFill>
                <a:prstClr val="white"/>
              </a:solidFill>
              <a:latin typeface="Calibri" panose="020F0502020204030204"/>
              <a:sym typeface="Segoe UI"/>
            </a:endParaRPr>
          </a:p>
        </p:txBody>
      </p:sp>
      <p:sp>
        <p:nvSpPr>
          <p:cNvPr id="8" name="Title 1"/>
          <p:cNvSpPr txBox="1">
            <a:spLocks/>
          </p:cNvSpPr>
          <p:nvPr/>
        </p:nvSpPr>
        <p:spPr>
          <a:xfrm>
            <a:off x="554678" y="400681"/>
            <a:ext cx="10094273" cy="774046"/>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defTabSz="457200"/>
            <a:r>
              <a:rPr lang="en-US" sz="4800">
                <a:solidFill>
                  <a:srgbClr val="44546A"/>
                </a:solidFill>
                <a:sym typeface="Segoe UI"/>
              </a:rPr>
              <a:t>Xamarin &amp; Xamarin.Forms ecosystem</a:t>
            </a:r>
          </a:p>
        </p:txBody>
      </p:sp>
    </p:spTree>
    <p:extLst>
      <p:ext uri="{BB962C8B-B14F-4D97-AF65-F5344CB8AC3E}">
        <p14:creationId xmlns:p14="http://schemas.microsoft.com/office/powerpoint/2010/main" val="412856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38477" y="1117577"/>
            <a:ext cx="10816237" cy="563458"/>
          </a:xfrm>
        </p:spPr>
        <p:txBody>
          <a:bodyPr/>
          <a:lstStyle/>
          <a:p>
            <a:r>
              <a:rPr lang="en-US"/>
              <a:t>iOS Large Titles</a:t>
            </a:r>
          </a:p>
        </p:txBody>
      </p:sp>
      <p:sp>
        <p:nvSpPr>
          <p:cNvPr id="2" name="Title 1"/>
          <p:cNvSpPr>
            <a:spLocks noGrp="1"/>
          </p:cNvSpPr>
          <p:nvPr>
            <p:ph type="title"/>
          </p:nvPr>
        </p:nvSpPr>
        <p:spPr/>
        <p:txBody>
          <a:bodyPr/>
          <a:lstStyle/>
          <a:p>
            <a:r>
              <a:rPr lang="en-US"/>
              <a:t>Platform Specifics</a:t>
            </a:r>
          </a:p>
        </p:txBody>
      </p:sp>
      <p:pic>
        <p:nvPicPr>
          <p:cNvPr id="6" name="Picture 5">
            <a:extLst>
              <a:ext uri="{FF2B5EF4-FFF2-40B4-BE49-F238E27FC236}">
                <a16:creationId xmlns:a16="http://schemas.microsoft.com/office/drawing/2014/main" id="{71A841CE-A326-461A-88E1-6E274595189E}"/>
              </a:ext>
            </a:extLst>
          </p:cNvPr>
          <p:cNvPicPr>
            <a:picLocks noChangeAspect="1"/>
          </p:cNvPicPr>
          <p:nvPr/>
        </p:nvPicPr>
        <p:blipFill>
          <a:blip r:embed="rId3"/>
          <a:stretch>
            <a:fillRect/>
          </a:stretch>
        </p:blipFill>
        <p:spPr>
          <a:xfrm>
            <a:off x="459153" y="4261692"/>
            <a:ext cx="11378358" cy="1856720"/>
          </a:xfrm>
          <a:prstGeom prst="rect">
            <a:avLst/>
          </a:prstGeom>
          <a:ln>
            <a:noFill/>
          </a:ln>
          <a:effectLst>
            <a:outerShdw blurRad="292100" dist="139700" dir="2700000" algn="tl" rotWithShape="0">
              <a:srgbClr val="333333">
                <a:alpha val="65000"/>
              </a:srgbClr>
            </a:outerShdw>
          </a:effectLst>
        </p:spPr>
      </p:pic>
      <p:pic>
        <p:nvPicPr>
          <p:cNvPr id="1026" name="Picture 2" descr="https://blog.xamarin.com/wp-content/uploads/2017/11/Screenshot-2017-11-03-08.08.35.png">
            <a:extLst>
              <a:ext uri="{FF2B5EF4-FFF2-40B4-BE49-F238E27FC236}">
                <a16:creationId xmlns:a16="http://schemas.microsoft.com/office/drawing/2014/main" id="{3E4BDF2F-9ADF-4A2A-9EC9-3099FF8DD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010" y="0"/>
            <a:ext cx="387746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0FE16C-3ADC-4237-9B41-76527AD5C9A0}"/>
              </a:ext>
            </a:extLst>
          </p:cNvPr>
          <p:cNvPicPr>
            <a:picLocks noChangeAspect="1"/>
          </p:cNvPicPr>
          <p:nvPr/>
        </p:nvPicPr>
        <p:blipFill>
          <a:blip r:embed="rId5"/>
          <a:stretch>
            <a:fillRect/>
          </a:stretch>
        </p:blipFill>
        <p:spPr>
          <a:xfrm>
            <a:off x="538477" y="2555644"/>
            <a:ext cx="8765255" cy="96646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D9B19C0-EA02-44C0-978B-0EDF3943D9F2}"/>
              </a:ext>
            </a:extLst>
          </p:cNvPr>
          <p:cNvSpPr txBox="1"/>
          <p:nvPr/>
        </p:nvSpPr>
        <p:spPr>
          <a:xfrm>
            <a:off x="538477" y="2064774"/>
            <a:ext cx="2625052" cy="438582"/>
          </a:xfrm>
          <a:prstGeom prst="rect">
            <a:avLst/>
          </a:prstGeom>
          <a:noFill/>
        </p:spPr>
        <p:txBody>
          <a:bodyPr wrap="square" rtlCol="0">
            <a:spAutoFit/>
          </a:bodyPr>
          <a:lstStyle/>
          <a:p>
            <a:pPr defTabSz="412750"/>
            <a:r>
              <a:rPr lang="en-US" sz="2250" b="1" kern="0">
                <a:solidFill>
                  <a:srgbClr val="3B99D4"/>
                </a:solidFill>
                <a:latin typeface="Calibri" panose="020F0502020204030204"/>
                <a:sym typeface="Segoe UI"/>
              </a:rPr>
              <a:t>C#</a:t>
            </a:r>
          </a:p>
        </p:txBody>
      </p:sp>
      <p:sp>
        <p:nvSpPr>
          <p:cNvPr id="10" name="TextBox 9">
            <a:extLst>
              <a:ext uri="{FF2B5EF4-FFF2-40B4-BE49-F238E27FC236}">
                <a16:creationId xmlns:a16="http://schemas.microsoft.com/office/drawing/2014/main" id="{B84B69CE-FDB2-451F-B547-DDECD1C352CB}"/>
              </a:ext>
            </a:extLst>
          </p:cNvPr>
          <p:cNvSpPr txBox="1"/>
          <p:nvPr/>
        </p:nvSpPr>
        <p:spPr>
          <a:xfrm>
            <a:off x="538477" y="3839953"/>
            <a:ext cx="2625052" cy="438582"/>
          </a:xfrm>
          <a:prstGeom prst="rect">
            <a:avLst/>
          </a:prstGeom>
          <a:noFill/>
        </p:spPr>
        <p:txBody>
          <a:bodyPr wrap="square" rtlCol="0">
            <a:spAutoFit/>
          </a:bodyPr>
          <a:lstStyle/>
          <a:p>
            <a:pPr defTabSz="412750"/>
            <a:r>
              <a:rPr lang="en-US" sz="2250" b="1" kern="0">
                <a:solidFill>
                  <a:srgbClr val="3B99D4"/>
                </a:solidFill>
                <a:latin typeface="Calibri" panose="020F0502020204030204"/>
                <a:sym typeface="Segoe UI"/>
              </a:rPr>
              <a:t>XAML</a:t>
            </a:r>
          </a:p>
        </p:txBody>
      </p:sp>
    </p:spTree>
    <p:extLst>
      <p:ext uri="{BB962C8B-B14F-4D97-AF65-F5344CB8AC3E}">
        <p14:creationId xmlns:p14="http://schemas.microsoft.com/office/powerpoint/2010/main" val="151717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app platform</a:t>
            </a:r>
          </a:p>
          <a:p>
            <a:pPr algn="ctr"/>
            <a:r>
              <a:rPr lang="en-US" sz="3600" dirty="0">
                <a:solidFill>
                  <a:srgbClr val="512BD4"/>
                </a:solidFill>
                <a:latin typeface="+mj-lt"/>
                <a:ea typeface="Segoe UI Symbol" panose="020B0502040204020203" pitchFamily="34" charset="0"/>
              </a:rPr>
              <a:t>from Microsoft for </a:t>
            </a:r>
          </a:p>
          <a:p>
            <a:pPr algn="ctr"/>
            <a:r>
              <a:rPr lang="en-US" sz="3600" dirty="0">
                <a:solidFill>
                  <a:srgbClr val="512BD4"/>
                </a:solidFill>
                <a:latin typeface="+mj-lt"/>
                <a:ea typeface="Segoe UI Symbol" panose="020B0502040204020203" pitchFamily="34" charset="0"/>
              </a:rPr>
              <a:t>building </a:t>
            </a:r>
            <a:r>
              <a:rPr lang="en-US" sz="4800" b="1" dirty="0">
                <a:solidFill>
                  <a:srgbClr val="512BD4"/>
                </a:solidFill>
                <a:latin typeface="+mj-lt"/>
                <a:ea typeface="Segoe UI Symbol" panose="020B0502040204020203" pitchFamily="34" charset="0"/>
              </a:rPr>
              <a:t>modern &amp; performant</a:t>
            </a:r>
            <a:endParaRPr lang="en-US" sz="3600" b="1" dirty="0">
              <a:solidFill>
                <a:srgbClr val="512BD4"/>
              </a:solidFill>
              <a:latin typeface="+mj-lt"/>
              <a:ea typeface="Segoe UI Symbol" panose="020B0502040204020203" pitchFamily="34" charset="0"/>
            </a:endParaRPr>
          </a:p>
          <a:p>
            <a:pPr algn="ctr"/>
            <a:r>
              <a:rPr lang="en-US" sz="4800" b="1" dirty="0">
                <a:solidFill>
                  <a:srgbClr val="512BD4"/>
                </a:solidFill>
                <a:latin typeface="+mj-lt"/>
                <a:ea typeface="Segoe UI Symbol" panose="020B0502040204020203" pitchFamily="34" charset="0"/>
              </a:rPr>
              <a:t>iOS, Android, macOS, </a:t>
            </a:r>
          </a:p>
          <a:p>
            <a:pPr algn="ctr"/>
            <a:r>
              <a:rPr lang="en-US" sz="4800" b="1" dirty="0" err="1">
                <a:solidFill>
                  <a:srgbClr val="512BD4"/>
                </a:solidFill>
                <a:latin typeface="+mj-lt"/>
                <a:ea typeface="Segoe UI Symbol" panose="020B0502040204020203" pitchFamily="34" charset="0"/>
              </a:rPr>
              <a:t>watchOS</a:t>
            </a:r>
            <a:r>
              <a:rPr lang="en-US" sz="4800" b="1" dirty="0">
                <a:solidFill>
                  <a:srgbClr val="512BD4"/>
                </a:solidFill>
                <a:latin typeface="+mj-lt"/>
                <a:ea typeface="Segoe UI Symbol" panose="020B0502040204020203" pitchFamily="34" charset="0"/>
              </a:rPr>
              <a:t>, &amp; </a:t>
            </a:r>
            <a:r>
              <a:rPr lang="en-US" sz="4800" b="1" dirty="0" err="1">
                <a:solidFill>
                  <a:srgbClr val="512BD4"/>
                </a:solidFill>
                <a:latin typeface="+mj-lt"/>
                <a:ea typeface="Segoe UI Symbol" panose="020B0502040204020203" pitchFamily="34" charset="0"/>
              </a:rPr>
              <a:t>tvOS</a:t>
            </a:r>
            <a:r>
              <a:rPr lang="en-US" sz="4800" b="1" dirty="0">
                <a:solidFill>
                  <a:srgbClr val="512BD4"/>
                </a:solidFill>
                <a:latin typeface="+mj-lt"/>
                <a:ea typeface="Segoe UI Symbol" panose="020B0502040204020203" pitchFamily="34" charset="0"/>
              </a:rPr>
              <a:t> apps </a:t>
            </a:r>
            <a:r>
              <a:rPr lang="en-US" sz="3600" dirty="0">
                <a:solidFill>
                  <a:srgbClr val="512BD4"/>
                </a:solidFill>
                <a:latin typeface="+mj-lt"/>
                <a:ea typeface="Segoe UI Symbol"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Built-in UI Tweaks</a:t>
            </a:r>
          </a:p>
        </p:txBody>
      </p:sp>
      <p:sp>
        <p:nvSpPr>
          <p:cNvPr id="2" name="Title 1"/>
          <p:cNvSpPr>
            <a:spLocks noGrp="1"/>
          </p:cNvSpPr>
          <p:nvPr>
            <p:ph type="title"/>
          </p:nvPr>
        </p:nvSpPr>
        <p:spPr/>
        <p:txBody>
          <a:bodyPr/>
          <a:lstStyle/>
          <a:p>
            <a:r>
              <a:rPr lang="en-US"/>
              <a:t>Platform Specifics</a:t>
            </a:r>
          </a:p>
        </p:txBody>
      </p:sp>
      <p:pic>
        <p:nvPicPr>
          <p:cNvPr id="4" name="Picture 3">
            <a:extLst>
              <a:ext uri="{FF2B5EF4-FFF2-40B4-BE49-F238E27FC236}">
                <a16:creationId xmlns:a16="http://schemas.microsoft.com/office/drawing/2014/main" id="{43D7F46A-62C9-441B-9E04-C241AF069F3F}"/>
              </a:ext>
            </a:extLst>
          </p:cNvPr>
          <p:cNvPicPr>
            <a:picLocks noChangeAspect="1"/>
          </p:cNvPicPr>
          <p:nvPr/>
        </p:nvPicPr>
        <p:blipFill>
          <a:blip r:embed="rId3"/>
          <a:stretch>
            <a:fillRect/>
          </a:stretch>
        </p:blipFill>
        <p:spPr>
          <a:xfrm>
            <a:off x="4306646" y="1292626"/>
            <a:ext cx="11362764" cy="575599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A1F1CDB-4FE3-4930-80CF-7D5259AF070F}"/>
              </a:ext>
            </a:extLst>
          </p:cNvPr>
          <p:cNvPicPr>
            <a:picLocks noChangeAspect="1"/>
          </p:cNvPicPr>
          <p:nvPr/>
        </p:nvPicPr>
        <p:blipFill>
          <a:blip r:embed="rId4"/>
          <a:stretch>
            <a:fillRect/>
          </a:stretch>
        </p:blipFill>
        <p:spPr>
          <a:xfrm>
            <a:off x="247650" y="1704975"/>
            <a:ext cx="1790700" cy="1724025"/>
          </a:xfrm>
          <a:prstGeom prst="rect">
            <a:avLst/>
          </a:prstGeom>
        </p:spPr>
      </p:pic>
      <p:pic>
        <p:nvPicPr>
          <p:cNvPr id="6" name="Picture 5">
            <a:extLst>
              <a:ext uri="{FF2B5EF4-FFF2-40B4-BE49-F238E27FC236}">
                <a16:creationId xmlns:a16="http://schemas.microsoft.com/office/drawing/2014/main" id="{E1B5D220-346D-4F3B-A35B-00D631224338}"/>
              </a:ext>
            </a:extLst>
          </p:cNvPr>
          <p:cNvPicPr>
            <a:picLocks noChangeAspect="1"/>
          </p:cNvPicPr>
          <p:nvPr/>
        </p:nvPicPr>
        <p:blipFill>
          <a:blip r:embed="rId5"/>
          <a:stretch>
            <a:fillRect/>
          </a:stretch>
        </p:blipFill>
        <p:spPr>
          <a:xfrm>
            <a:off x="304521" y="3452940"/>
            <a:ext cx="3920721" cy="1111439"/>
          </a:xfrm>
          <a:prstGeom prst="rect">
            <a:avLst/>
          </a:prstGeom>
        </p:spPr>
      </p:pic>
      <p:pic>
        <p:nvPicPr>
          <p:cNvPr id="7" name="Picture 6">
            <a:extLst>
              <a:ext uri="{FF2B5EF4-FFF2-40B4-BE49-F238E27FC236}">
                <a16:creationId xmlns:a16="http://schemas.microsoft.com/office/drawing/2014/main" id="{ECA8AC52-B323-4707-B91C-7C0E77DCC25E}"/>
              </a:ext>
            </a:extLst>
          </p:cNvPr>
          <p:cNvPicPr>
            <a:picLocks noChangeAspect="1"/>
          </p:cNvPicPr>
          <p:nvPr/>
        </p:nvPicPr>
        <p:blipFill>
          <a:blip r:embed="rId6"/>
          <a:stretch>
            <a:fillRect/>
          </a:stretch>
        </p:blipFill>
        <p:spPr>
          <a:xfrm>
            <a:off x="2038350" y="1959087"/>
            <a:ext cx="2197842" cy="1226007"/>
          </a:xfrm>
          <a:prstGeom prst="rect">
            <a:avLst/>
          </a:prstGeom>
        </p:spPr>
      </p:pic>
      <p:pic>
        <p:nvPicPr>
          <p:cNvPr id="1026" name="Picture 2" descr="https://docs.microsoft.com/en-us/xamarin/xamarin-forms/platform/android/tabbedpage-toolbar-placement-color-images/tabbedpage-toolbar-placement.png">
            <a:extLst>
              <a:ext uri="{FF2B5EF4-FFF2-40B4-BE49-F238E27FC236}">
                <a16:creationId xmlns:a16="http://schemas.microsoft.com/office/drawing/2014/main" id="{D30F9BAF-8307-4922-89BD-1695AD0421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030" y="4922520"/>
            <a:ext cx="3259530" cy="148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1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Messaging Center</a:t>
            </a:r>
          </a:p>
        </p:txBody>
      </p:sp>
      <p:pic>
        <p:nvPicPr>
          <p:cNvPr id="3" name="Picture 2"/>
          <p:cNvPicPr>
            <a:picLocks noChangeAspect="1"/>
          </p:cNvPicPr>
          <p:nvPr/>
        </p:nvPicPr>
        <p:blipFill>
          <a:blip r:embed="rId3"/>
          <a:stretch>
            <a:fillRect/>
          </a:stretch>
        </p:blipFill>
        <p:spPr>
          <a:xfrm>
            <a:off x="2404637" y="1603330"/>
            <a:ext cx="6468842" cy="1229080"/>
          </a:xfrm>
          <a:prstGeom prst="rect">
            <a:avLst/>
          </a:prstGeom>
        </p:spPr>
      </p:pic>
      <p:sp>
        <p:nvSpPr>
          <p:cNvPr id="4" name="Rectangle 3"/>
          <p:cNvSpPr/>
          <p:nvPr/>
        </p:nvSpPr>
        <p:spPr>
          <a:xfrm>
            <a:off x="2240930" y="3221419"/>
            <a:ext cx="7482933" cy="2308324"/>
          </a:xfrm>
          <a:prstGeom prst="rect">
            <a:avLst/>
          </a:prstGeom>
        </p:spPr>
        <p:txBody>
          <a:bodyPr wrap="square">
            <a:spAutoFit/>
          </a:bodyPr>
          <a:lstStyle/>
          <a:p>
            <a:pPr marL="171450" indent="-171450">
              <a:buFont typeface="Wingdings" charset="2"/>
              <a:buChar char="§"/>
            </a:pPr>
            <a:r>
              <a:rPr lang="en-US" sz="1600">
                <a:solidFill>
                  <a:srgbClr val="595959"/>
                </a:solidFill>
                <a:latin typeface="Helvetica Light"/>
                <a:cs typeface="Helvetica Light"/>
              </a:rPr>
              <a:t>Master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pic>
        <p:nvPicPr>
          <p:cNvPr id="5" name="Picture 4"/>
          <p:cNvPicPr>
            <a:picLocks noChangeAspect="1"/>
          </p:cNvPicPr>
          <p:nvPr/>
        </p:nvPicPr>
        <p:blipFill>
          <a:blip r:embed="rId4"/>
          <a:stretch>
            <a:fillRect/>
          </a:stretch>
        </p:blipFill>
        <p:spPr>
          <a:xfrm>
            <a:off x="2784673" y="3736303"/>
            <a:ext cx="6436136" cy="148026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2784673" y="5979119"/>
            <a:ext cx="3728520" cy="354774"/>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08540396-D366-43BC-8FB7-0AE38B916664}"/>
              </a:ext>
            </a:extLst>
          </p:cNvPr>
          <p:cNvSpPr/>
          <p:nvPr/>
        </p:nvSpPr>
        <p:spPr>
          <a:xfrm>
            <a:off x="2261274" y="5254670"/>
            <a:ext cx="7482933" cy="1077218"/>
          </a:xfrm>
          <a:prstGeom prst="rect">
            <a:avLst/>
          </a:prstGeom>
        </p:spPr>
        <p:txBody>
          <a:bodyPr wrap="square">
            <a:spAutoFit/>
          </a:bodyPr>
          <a:lstStyle/>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r>
              <a:rPr lang="en-US" sz="1600">
                <a:solidFill>
                  <a:srgbClr val="595959"/>
                </a:solidFill>
                <a:latin typeface="Helvetica Light"/>
                <a:cs typeface="Helvetica Light"/>
              </a:rPr>
              <a:t>Detail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spTree>
    <p:extLst>
      <p:ext uri="{BB962C8B-B14F-4D97-AF65-F5344CB8AC3E}">
        <p14:creationId xmlns:p14="http://schemas.microsoft.com/office/powerpoint/2010/main" val="412302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Access Native Features Easily</a:t>
            </a:r>
          </a:p>
        </p:txBody>
      </p:sp>
      <p:sp>
        <p:nvSpPr>
          <p:cNvPr id="2" name="Title 1"/>
          <p:cNvSpPr>
            <a:spLocks noGrp="1"/>
          </p:cNvSpPr>
          <p:nvPr>
            <p:ph type="title"/>
          </p:nvPr>
        </p:nvSpPr>
        <p:spPr/>
        <p:txBody>
          <a:bodyPr/>
          <a:lstStyle/>
          <a:p>
            <a:r>
              <a:rPr lang="en-US"/>
              <a:t>Dependency Service</a:t>
            </a:r>
          </a:p>
        </p:txBody>
      </p:sp>
      <p:pic>
        <p:nvPicPr>
          <p:cNvPr id="1026" name="Picture 2" descr="https://developer.xamarin.com/guides/xamarin-forms/application-fundamentals/dependency-service/introduction/Images/overview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4718" y="2577558"/>
            <a:ext cx="7801042" cy="428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8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AC29D-1272-428A-88D0-E19F62509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800" y="2019300"/>
            <a:ext cx="2705585" cy="2705585"/>
          </a:xfrm>
          <a:prstGeom prst="rect">
            <a:avLst/>
          </a:prstGeom>
        </p:spPr>
      </p:pic>
    </p:spTree>
    <p:extLst>
      <p:ext uri="{BB962C8B-B14F-4D97-AF65-F5344CB8AC3E}">
        <p14:creationId xmlns:p14="http://schemas.microsoft.com/office/powerpoint/2010/main" val="305854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a:solidFill>
                  <a:schemeClr val="bg1"/>
                </a:solidFill>
                <a:latin typeface="Segoe UI" charset="0"/>
                <a:ea typeface="Segoe UI" charset="0"/>
                <a:cs typeface="Segoe UI" charset="0"/>
              </a:rPr>
              <a:t>Xamarin is included</a:t>
            </a:r>
          </a:p>
          <a:p>
            <a:pPr algn="ctr"/>
            <a:r>
              <a:rPr lang="en-US" sz="750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a:t>Xamarin is included in </a:t>
            </a:r>
            <a:br>
              <a:rPr lang="en-US"/>
            </a:br>
            <a:r>
              <a:rPr lang="en-US"/>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8845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age result for dell xps 1080p">
            <a:extLst>
              <a:ext uri="{FF2B5EF4-FFF2-40B4-BE49-F238E27FC236}">
                <a16:creationId xmlns:a16="http://schemas.microsoft.com/office/drawing/2014/main" id="{B9346E4C-1429-4A72-AEE1-5238CE9FA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954" y="-114300"/>
            <a:ext cx="12247033" cy="914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84B4C3-EE78-4539-83B3-B1C8261E2B00}"/>
              </a:ext>
            </a:extLst>
          </p:cNvPr>
          <p:cNvPicPr>
            <a:picLocks noChangeAspect="1"/>
          </p:cNvPicPr>
          <p:nvPr/>
        </p:nvPicPr>
        <p:blipFill>
          <a:blip r:embed="rId4"/>
          <a:stretch>
            <a:fillRect/>
          </a:stretch>
        </p:blipFill>
        <p:spPr>
          <a:xfrm>
            <a:off x="-1289051" y="1477054"/>
            <a:ext cx="7906661" cy="4447496"/>
          </a:xfrm>
          <a:prstGeom prst="rect">
            <a:avLst/>
          </a:prstGeom>
        </p:spPr>
      </p:pic>
      <p:sp>
        <p:nvSpPr>
          <p:cNvPr id="3" name="Title 2"/>
          <p:cNvSpPr>
            <a:spLocks noGrp="1"/>
          </p:cNvSpPr>
          <p:nvPr>
            <p:ph type="title"/>
          </p:nvPr>
        </p:nvSpPr>
        <p:spPr>
          <a:xfrm>
            <a:off x="270066" y="289957"/>
            <a:ext cx="7394677" cy="899537"/>
          </a:xfrm>
        </p:spPr>
        <p:txBody>
          <a:bodyPr/>
          <a:lstStyle/>
          <a:p>
            <a:r>
              <a:rPr lang="en-US"/>
              <a:t>Visual Studio Integration</a:t>
            </a:r>
          </a:p>
        </p:txBody>
      </p:sp>
      <p:pic>
        <p:nvPicPr>
          <p:cNvPr id="5" name="Picture 4">
            <a:extLst>
              <a:ext uri="{FF2B5EF4-FFF2-40B4-BE49-F238E27FC236}">
                <a16:creationId xmlns:a16="http://schemas.microsoft.com/office/drawing/2014/main" id="{0E39E36B-F475-49EF-B228-A4E8F02CC841}"/>
              </a:ext>
            </a:extLst>
          </p:cNvPr>
          <p:cNvPicPr>
            <a:picLocks noChangeAspect="1"/>
          </p:cNvPicPr>
          <p:nvPr/>
        </p:nvPicPr>
        <p:blipFill>
          <a:blip r:embed="rId5"/>
          <a:stretch>
            <a:fillRect/>
          </a:stretch>
        </p:blipFill>
        <p:spPr>
          <a:xfrm>
            <a:off x="7169445" y="2176462"/>
            <a:ext cx="8039100" cy="2505075"/>
          </a:xfrm>
          <a:prstGeom prst="rect">
            <a:avLst/>
          </a:prstGeom>
        </p:spPr>
      </p:pic>
    </p:spTree>
    <p:extLst>
      <p:ext uri="{BB962C8B-B14F-4D97-AF65-F5344CB8AC3E}">
        <p14:creationId xmlns:p14="http://schemas.microsoft.com/office/powerpoint/2010/main" val="41786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46D3-37DB-410C-854C-53E082C29EF5}"/>
              </a:ext>
            </a:extLst>
          </p:cNvPr>
          <p:cNvSpPr>
            <a:spLocks noGrp="1"/>
          </p:cNvSpPr>
          <p:nvPr>
            <p:ph type="title"/>
          </p:nvPr>
        </p:nvSpPr>
        <p:spPr/>
        <p:txBody>
          <a:bodyPr/>
          <a:lstStyle/>
          <a:p>
            <a:r>
              <a:rPr lang="en-US"/>
              <a:t>Xamarin.Forms Previewer</a:t>
            </a:r>
          </a:p>
        </p:txBody>
      </p:sp>
      <p:pic>
        <p:nvPicPr>
          <p:cNvPr id="3" name="Picture 2">
            <a:extLst>
              <a:ext uri="{FF2B5EF4-FFF2-40B4-BE49-F238E27FC236}">
                <a16:creationId xmlns:a16="http://schemas.microsoft.com/office/drawing/2014/main" id="{BBBDC0BC-2F51-4C2F-BD15-29ECB09C4677}"/>
              </a:ext>
            </a:extLst>
          </p:cNvPr>
          <p:cNvPicPr>
            <a:picLocks noChangeAspect="1"/>
          </p:cNvPicPr>
          <p:nvPr/>
        </p:nvPicPr>
        <p:blipFill>
          <a:blip r:embed="rId3"/>
          <a:stretch>
            <a:fillRect/>
          </a:stretch>
        </p:blipFill>
        <p:spPr>
          <a:xfrm>
            <a:off x="5009964" y="1278031"/>
            <a:ext cx="9861825" cy="5290458"/>
          </a:xfrm>
          <a:prstGeom prst="rect">
            <a:avLst/>
          </a:prstGeom>
        </p:spPr>
      </p:pic>
      <p:sp>
        <p:nvSpPr>
          <p:cNvPr id="4" name="TextBox 3">
            <a:extLst>
              <a:ext uri="{FF2B5EF4-FFF2-40B4-BE49-F238E27FC236}">
                <a16:creationId xmlns:a16="http://schemas.microsoft.com/office/drawing/2014/main" id="{F112923D-53B6-4BC4-B622-CCA992BCEB46}"/>
              </a:ext>
            </a:extLst>
          </p:cNvPr>
          <p:cNvSpPr txBox="1"/>
          <p:nvPr/>
        </p:nvSpPr>
        <p:spPr>
          <a:xfrm>
            <a:off x="350758" y="1358891"/>
            <a:ext cx="4453471" cy="5632311"/>
          </a:xfrm>
          <a:prstGeom prst="rect">
            <a:avLst/>
          </a:prstGeom>
          <a:noFill/>
        </p:spPr>
        <p:txBody>
          <a:bodyPr wrap="square" rtlCol="0">
            <a:spAutoFit/>
          </a:bodyPr>
          <a:lstStyle/>
          <a:p>
            <a:pPr marL="285750" indent="-285750">
              <a:buFont typeface="Arial" panose="020B0604020202020204" pitchFamily="34" charset="0"/>
              <a:buChar char="•"/>
            </a:pPr>
            <a:r>
              <a:rPr lang="en-US" sz="2400">
                <a:cs typeface="Helvetica" panose="020B0604020202020204" pitchFamily="34" charset="0"/>
              </a:rPr>
              <a:t>Quickly preview a visualization of your user interface</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Drag &amp; Drop Controls to XAML and modify in property panel</a:t>
            </a:r>
          </a:p>
          <a:p>
            <a:pPr marL="285750" indent="-285750">
              <a:buFont typeface="Arial" panose="020B0604020202020204" pitchFamily="34" charset="0"/>
              <a:buChar char="•"/>
            </a:pPr>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Target multiple screen sizes and resolutions of iOS &amp; Android devices. </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Preview data with design time attributes</a:t>
            </a:r>
          </a:p>
          <a:p>
            <a:pPr marL="285750" indent="-285750">
              <a:buFont typeface="Arial" panose="020B0604020202020204" pitchFamily="34" charset="0"/>
              <a:buChar char="•"/>
            </a:pPr>
            <a:endParaRPr lang="en-US" sz="2400">
              <a:cs typeface="Helvetica" panose="020B0604020202020204" pitchFamily="34" charset="0"/>
            </a:endParaRPr>
          </a:p>
        </p:txBody>
      </p:sp>
    </p:spTree>
    <p:extLst>
      <p:ext uri="{BB962C8B-B14F-4D97-AF65-F5344CB8AC3E}">
        <p14:creationId xmlns:p14="http://schemas.microsoft.com/office/powerpoint/2010/main" val="3467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Multi-Touch Enabled</a:t>
            </a:r>
          </a:p>
          <a:p>
            <a:pPr marL="342900" indent="-342900">
              <a:buFont typeface="Arial" charset="0"/>
              <a:buChar char="•"/>
            </a:pPr>
            <a:r>
              <a:rPr lang="en-US" sz="4000">
                <a:solidFill>
                  <a:srgbClr val="404040"/>
                </a:solidFill>
                <a:latin typeface="+mj-lt"/>
                <a:ea typeface="Segoe UI" charset="0"/>
                <a:cs typeface="Segoe UI" charset="0"/>
              </a:rPr>
              <a:t>Pressure Sensitive</a:t>
            </a:r>
          </a:p>
          <a:p>
            <a:pPr marL="342900" indent="-342900">
              <a:buFont typeface="Arial" charset="0"/>
              <a:buChar char="•"/>
            </a:pPr>
            <a:r>
              <a:rPr lang="en-US" sz="4000">
                <a:solidFill>
                  <a:srgbClr val="404040"/>
                </a:solidFill>
                <a:latin typeface="+mj-lt"/>
                <a:ea typeface="Segoe UI" charset="0"/>
                <a:cs typeface="Segoe UI" charset="0"/>
              </a:rPr>
              <a:t>Super Fast</a:t>
            </a:r>
          </a:p>
          <a:p>
            <a:pPr marL="342900" indent="-342900">
              <a:buFont typeface="Arial" charset="0"/>
              <a:buChar char="•"/>
            </a:pPr>
            <a:r>
              <a:rPr lang="en-US" sz="4000">
                <a:solidFill>
                  <a:srgbClr val="404040"/>
                </a:solidFill>
                <a:latin typeface="+mj-lt"/>
                <a:ea typeface="Segoe UI" charset="0"/>
                <a:cs typeface="Segoe UI" charset="0"/>
              </a:rPr>
              <a:t>Rotate, screenshots, location changes</a:t>
            </a:r>
          </a:p>
          <a:p>
            <a:pPr marL="342900" indent="-342900">
              <a:buFont typeface="Arial" charset="0"/>
              <a:buChar char="•"/>
            </a:pPr>
            <a:r>
              <a:rPr lang="en-US" sz="400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319462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 Profiler</a:t>
            </a:r>
          </a:p>
        </p:txBody>
      </p:sp>
      <p:sp>
        <p:nvSpPr>
          <p:cNvPr id="3" name="TextBox 2"/>
          <p:cNvSpPr txBox="1"/>
          <p:nvPr/>
        </p:nvSpPr>
        <p:spPr>
          <a:xfrm>
            <a:off x="609602" y="1635896"/>
            <a:ext cx="5486398" cy="4216539"/>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Analyze &amp; Polish Apps</a:t>
            </a:r>
          </a:p>
          <a:p>
            <a:pPr marL="342900" indent="-342900">
              <a:buFont typeface="Arial" charset="0"/>
              <a:buChar char="•"/>
            </a:pPr>
            <a:r>
              <a:rPr lang="en-US" sz="4000">
                <a:solidFill>
                  <a:srgbClr val="404040"/>
                </a:solidFill>
                <a:latin typeface="+mj-lt"/>
                <a:ea typeface="Segoe UI" charset="0"/>
                <a:cs typeface="Segoe UI" charset="0"/>
              </a:rPr>
              <a:t>Key Instruments:</a:t>
            </a:r>
          </a:p>
          <a:p>
            <a:pPr marL="800100" lvl="1" indent="-342900">
              <a:buFont typeface="Arial" charset="0"/>
              <a:buChar char="•"/>
            </a:pPr>
            <a:r>
              <a:rPr lang="en-US" sz="3600">
                <a:solidFill>
                  <a:srgbClr val="404040"/>
                </a:solidFill>
                <a:latin typeface="+mj-lt"/>
                <a:ea typeface="Segoe UI" charset="0"/>
                <a:cs typeface="Segoe UI" charset="0"/>
              </a:rPr>
              <a:t>Allocations</a:t>
            </a:r>
          </a:p>
          <a:p>
            <a:pPr marL="800100" lvl="1" indent="-342900">
              <a:buFont typeface="Arial" charset="0"/>
              <a:buChar char="•"/>
            </a:pPr>
            <a:r>
              <a:rPr lang="en-US" sz="3600">
                <a:solidFill>
                  <a:srgbClr val="404040"/>
                </a:solidFill>
                <a:latin typeface="+mj-lt"/>
                <a:ea typeface="Segoe UI" charset="0"/>
                <a:cs typeface="Segoe UI" charset="0"/>
              </a:rPr>
              <a:t>Time Profiler</a:t>
            </a:r>
          </a:p>
          <a:p>
            <a:pPr marL="800100" lvl="1" indent="-342900">
              <a:buFont typeface="Arial" charset="0"/>
              <a:buChar char="•"/>
            </a:pPr>
            <a:r>
              <a:rPr lang="en-US" sz="3600">
                <a:solidFill>
                  <a:srgbClr val="404040"/>
                </a:solidFill>
                <a:latin typeface="+mj-lt"/>
                <a:ea typeface="Segoe UI" charset="0"/>
                <a:cs typeface="Segoe UI" charset="0"/>
              </a:rPr>
              <a:t>Cycles</a:t>
            </a:r>
          </a:p>
          <a:p>
            <a:pPr marL="342900" indent="-342900">
              <a:buFont typeface="Arial" charset="0"/>
              <a:buChar char="•"/>
            </a:pPr>
            <a:r>
              <a:rPr lang="en-US" sz="4000">
                <a:solidFill>
                  <a:srgbClr val="404040"/>
                </a:solidFill>
                <a:latin typeface="+mj-lt"/>
                <a:ea typeface="Segoe UI" charset="0"/>
                <a:cs typeface="Segoe UI" charset="0"/>
              </a:rPr>
              <a:t>Snapshots &amp; More</a:t>
            </a:r>
          </a:p>
          <a:p>
            <a:pPr marL="342900" indent="-342900">
              <a:buFont typeface="Arial" charset="0"/>
              <a:buChar char="•"/>
            </a:pPr>
            <a:endParaRPr lang="en-US" sz="4000">
              <a:solidFill>
                <a:srgbClr val="404040"/>
              </a:solidFill>
              <a:latin typeface="+mj-lt"/>
              <a:ea typeface="Segoe UI" charset="0"/>
              <a:cs typeface="Segoe UI" charset="0"/>
            </a:endParaRPr>
          </a:p>
        </p:txBody>
      </p:sp>
      <p:pic>
        <p:nvPicPr>
          <p:cNvPr id="1030" name="Picture 6" descr="Profiler on Windows">
            <a:extLst>
              <a:ext uri="{FF2B5EF4-FFF2-40B4-BE49-F238E27FC236}">
                <a16:creationId xmlns:a16="http://schemas.microsoft.com/office/drawing/2014/main" id="{87FE15E4-9644-4777-9800-6DBA086AD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318" y="1189176"/>
            <a:ext cx="5826760" cy="3497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Profiler on Mac">
            <a:extLst>
              <a:ext uri="{FF2B5EF4-FFF2-40B4-BE49-F238E27FC236}">
                <a16:creationId xmlns:a16="http://schemas.microsoft.com/office/drawing/2014/main" id="{C5059028-3699-441A-A011-FF8ED05A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381" y="2513785"/>
            <a:ext cx="5826760" cy="4054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8F1A7-8D9B-430F-AF31-A63D74C12A75}"/>
              </a:ext>
            </a:extLst>
          </p:cNvPr>
          <p:cNvSpPr txBox="1"/>
          <p:nvPr/>
        </p:nvSpPr>
        <p:spPr>
          <a:xfrm>
            <a:off x="10985500" y="6368635"/>
            <a:ext cx="191036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*Enterprise</a:t>
            </a:r>
          </a:p>
        </p:txBody>
      </p:sp>
    </p:spTree>
    <p:extLst>
      <p:ext uri="{BB962C8B-B14F-4D97-AF65-F5344CB8AC3E}">
        <p14:creationId xmlns:p14="http://schemas.microsoft.com/office/powerpoint/2010/main" val="298301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D653-7F69-483C-822D-24D4C2462612}"/>
              </a:ext>
            </a:extLst>
          </p:cNvPr>
          <p:cNvSpPr>
            <a:spLocks noGrp="1"/>
          </p:cNvSpPr>
          <p:nvPr>
            <p:ph type="title"/>
          </p:nvPr>
        </p:nvSpPr>
        <p:spPr/>
        <p:txBody>
          <a:bodyPr/>
          <a:lstStyle/>
          <a:p>
            <a:r>
              <a:rPr lang="en-US"/>
              <a:t>Visual Studio </a:t>
            </a:r>
            <a:r>
              <a:rPr lang="en-US" err="1"/>
              <a:t>IntelliCode</a:t>
            </a:r>
            <a:r>
              <a:rPr lang="en-US"/>
              <a:t> </a:t>
            </a:r>
            <a:endParaRPr lang="en-US" sz="1800"/>
          </a:p>
        </p:txBody>
      </p:sp>
      <p:pic>
        <p:nvPicPr>
          <p:cNvPr id="5122" name="Picture 2" descr="https://visualstudio.microsoft.com/wp-content/uploads/2018/04/intellicode-code-confidently@2x-800x667.png">
            <a:extLst>
              <a:ext uri="{FF2B5EF4-FFF2-40B4-BE49-F238E27FC236}">
                <a16:creationId xmlns:a16="http://schemas.microsoft.com/office/drawing/2014/main" id="{4CB61189-22A9-4E92-A7F6-D6A272F95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09" y="2088842"/>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visualstudio.microsoft.com/wp-content/uploads/2018/04/intellicode-fix-early@2x-800x667.png">
            <a:extLst>
              <a:ext uri="{FF2B5EF4-FFF2-40B4-BE49-F238E27FC236}">
                <a16:creationId xmlns:a16="http://schemas.microsoft.com/office/drawing/2014/main" id="{8F6B7F8E-6D79-4E72-B85E-361E4846B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165" y="2190880"/>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visualstudio.microsoft.com/wp-content/uploads/2018/04/intellicode-review-healthily@2x-800x667.png">
            <a:extLst>
              <a:ext uri="{FF2B5EF4-FFF2-40B4-BE49-F238E27FC236}">
                <a16:creationId xmlns:a16="http://schemas.microsoft.com/office/drawing/2014/main" id="{6F9498EB-B585-46BC-AC97-78A80EA43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120" y="2088841"/>
            <a:ext cx="4260614" cy="35522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7E2BC0-E214-4F76-BE89-620BD9276CA9}"/>
              </a:ext>
            </a:extLst>
          </p:cNvPr>
          <p:cNvSpPr/>
          <p:nvPr/>
        </p:nvSpPr>
        <p:spPr>
          <a:xfrm>
            <a:off x="500209" y="5660539"/>
            <a:ext cx="4260613" cy="369332"/>
          </a:xfrm>
          <a:prstGeom prst="rect">
            <a:avLst/>
          </a:prstGeom>
        </p:spPr>
        <p:txBody>
          <a:bodyPr wrap="square">
            <a:spAutoFit/>
          </a:bodyPr>
          <a:lstStyle/>
          <a:p>
            <a:pPr algn="ctr"/>
            <a:r>
              <a:rPr lang="en-US"/>
              <a:t>Code with confidence</a:t>
            </a:r>
          </a:p>
        </p:txBody>
      </p:sp>
      <p:sp>
        <p:nvSpPr>
          <p:cNvPr id="9" name="Rectangle 8">
            <a:extLst>
              <a:ext uri="{FF2B5EF4-FFF2-40B4-BE49-F238E27FC236}">
                <a16:creationId xmlns:a16="http://schemas.microsoft.com/office/drawing/2014/main" id="{88F81404-B5B5-40B1-8EA9-CA343FBA1E2B}"/>
              </a:ext>
            </a:extLst>
          </p:cNvPr>
          <p:cNvSpPr/>
          <p:nvPr/>
        </p:nvSpPr>
        <p:spPr>
          <a:xfrm>
            <a:off x="4319164" y="5660539"/>
            <a:ext cx="4260614" cy="369332"/>
          </a:xfrm>
          <a:prstGeom prst="rect">
            <a:avLst/>
          </a:prstGeom>
        </p:spPr>
        <p:txBody>
          <a:bodyPr wrap="square">
            <a:spAutoFit/>
          </a:bodyPr>
          <a:lstStyle/>
          <a:p>
            <a:pPr algn="ctr"/>
            <a:r>
              <a:rPr lang="en-US"/>
              <a:t>Find issues Faster</a:t>
            </a:r>
          </a:p>
        </p:txBody>
      </p:sp>
      <p:sp>
        <p:nvSpPr>
          <p:cNvPr id="10" name="Rectangle 9">
            <a:extLst>
              <a:ext uri="{FF2B5EF4-FFF2-40B4-BE49-F238E27FC236}">
                <a16:creationId xmlns:a16="http://schemas.microsoft.com/office/drawing/2014/main" id="{F15EC1A1-81DB-472C-AD37-D16AE797AE03}"/>
              </a:ext>
            </a:extLst>
          </p:cNvPr>
          <p:cNvSpPr/>
          <p:nvPr/>
        </p:nvSpPr>
        <p:spPr>
          <a:xfrm>
            <a:off x="8138119" y="5641128"/>
            <a:ext cx="3786961" cy="369332"/>
          </a:xfrm>
          <a:prstGeom prst="rect">
            <a:avLst/>
          </a:prstGeom>
        </p:spPr>
        <p:txBody>
          <a:bodyPr wrap="square">
            <a:spAutoFit/>
          </a:bodyPr>
          <a:lstStyle/>
          <a:p>
            <a:pPr algn="ctr"/>
            <a:r>
              <a:rPr lang="en-US"/>
              <a:t>Focused code reviews</a:t>
            </a:r>
          </a:p>
        </p:txBody>
      </p:sp>
      <p:sp>
        <p:nvSpPr>
          <p:cNvPr id="3" name="TextBox 2">
            <a:extLst>
              <a:ext uri="{FF2B5EF4-FFF2-40B4-BE49-F238E27FC236}">
                <a16:creationId xmlns:a16="http://schemas.microsoft.com/office/drawing/2014/main" id="{E30FE2FA-FCD1-473F-B6F9-3120DFCE38A8}"/>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14892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Why Xamarin Now?</a:t>
            </a:r>
          </a:p>
        </p:txBody>
      </p:sp>
    </p:spTree>
    <p:extLst>
      <p:ext uri="{BB962C8B-B14F-4D97-AF65-F5344CB8AC3E}">
        <p14:creationId xmlns:p14="http://schemas.microsoft.com/office/powerpoint/2010/main" val="1163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5C07-48D6-4C1F-BAF5-8B3F2A4E8F87}"/>
              </a:ext>
            </a:extLst>
          </p:cNvPr>
          <p:cNvSpPr>
            <a:spLocks noGrp="1"/>
          </p:cNvSpPr>
          <p:nvPr>
            <p:ph type="title"/>
          </p:nvPr>
        </p:nvSpPr>
        <p:spPr/>
        <p:txBody>
          <a:bodyPr/>
          <a:lstStyle/>
          <a:p>
            <a:r>
              <a:rPr lang="en-US" err="1">
                <a:latin typeface="Segoe UI Light" panose="020B0502040204020203" pitchFamily="34" charset="0"/>
                <a:cs typeface="Segoe UI Light" panose="020B0502040204020203" pitchFamily="34" charset="0"/>
              </a:rPr>
              <a:t>IntelliCode</a:t>
            </a:r>
            <a:r>
              <a:rPr lang="en-US">
                <a:latin typeface="Segoe UI Light" panose="020B0502040204020203" pitchFamily="34" charset="0"/>
                <a:cs typeface="Segoe UI Light" panose="020B0502040204020203" pitchFamily="34" charset="0"/>
              </a:rPr>
              <a:t> Support for C# &amp; XAML</a:t>
            </a:r>
          </a:p>
        </p:txBody>
      </p:sp>
      <p:pic>
        <p:nvPicPr>
          <p:cNvPr id="1026" name="Picture 2" descr="Image result for intellicode">
            <a:extLst>
              <a:ext uri="{FF2B5EF4-FFF2-40B4-BE49-F238E27FC236}">
                <a16:creationId xmlns:a16="http://schemas.microsoft.com/office/drawing/2014/main" id="{2FF102F4-9599-43EC-8B73-CDD7BD0B9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676" y="1690688"/>
            <a:ext cx="4990123" cy="4160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3333C5-685D-48BF-9DDE-7D53FE4CA3FD}"/>
              </a:ext>
            </a:extLst>
          </p:cNvPr>
          <p:cNvSpPr txBox="1"/>
          <p:nvPr/>
        </p:nvSpPr>
        <p:spPr>
          <a:xfrm>
            <a:off x="7448062" y="5851203"/>
            <a:ext cx="4215472" cy="369332"/>
          </a:xfrm>
          <a:prstGeom prst="rect">
            <a:avLst/>
          </a:prstGeom>
          <a:noFill/>
        </p:spPr>
        <p:txBody>
          <a:bodyPr wrap="square" rtlCol="0">
            <a:spAutoFit/>
          </a:bodyPr>
          <a:lstStyle/>
          <a:p>
            <a:pPr algn="ctr"/>
            <a:r>
              <a:rPr lang="en-US">
                <a:latin typeface="Segoe UI" panose="020B0502040204020203" pitchFamily="34" charset="0"/>
                <a:cs typeface="Segoe UI" panose="020B0502040204020203" pitchFamily="34" charset="0"/>
              </a:rPr>
              <a:t>Assisted IntelliSense for C# &amp; XAML</a:t>
            </a:r>
          </a:p>
        </p:txBody>
      </p:sp>
      <p:pic>
        <p:nvPicPr>
          <p:cNvPr id="8" name="Picture 7">
            <a:extLst>
              <a:ext uri="{FF2B5EF4-FFF2-40B4-BE49-F238E27FC236}">
                <a16:creationId xmlns:a16="http://schemas.microsoft.com/office/drawing/2014/main" id="{767572DB-2840-4D99-8EB9-72DCF0B25EC2}"/>
              </a:ext>
            </a:extLst>
          </p:cNvPr>
          <p:cNvPicPr>
            <a:picLocks noChangeAspect="1"/>
          </p:cNvPicPr>
          <p:nvPr/>
        </p:nvPicPr>
        <p:blipFill>
          <a:blip r:embed="rId6"/>
          <a:stretch>
            <a:fillRect/>
          </a:stretch>
        </p:blipFill>
        <p:spPr>
          <a:xfrm>
            <a:off x="1019891" y="1944765"/>
            <a:ext cx="5814225" cy="322254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486B47C-D4C6-42C4-A322-5AF1FA9715EE}"/>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pic>
        <p:nvPicPr>
          <p:cNvPr id="7" name="asdfnwiom">
            <a:hlinkClick r:id="" action="ppaction://media"/>
            <a:extLst>
              <a:ext uri="{FF2B5EF4-FFF2-40B4-BE49-F238E27FC236}">
                <a16:creationId xmlns:a16="http://schemas.microsoft.com/office/drawing/2014/main" id="{CA625FC7-DFCD-4A9E-8C73-8E6D50F72EB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8038" y="1283858"/>
            <a:ext cx="6848331" cy="4990095"/>
          </a:xfrm>
          <a:prstGeom prst="rect">
            <a:avLst/>
          </a:prstGeom>
        </p:spPr>
      </p:pic>
    </p:spTree>
    <p:extLst>
      <p:ext uri="{BB962C8B-B14F-4D97-AF65-F5344CB8AC3E}">
        <p14:creationId xmlns:p14="http://schemas.microsoft.com/office/powerpoint/2010/main" val="261105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33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after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80E4-7440-41EE-A826-755EB5E1FD69}"/>
              </a:ext>
            </a:extLst>
          </p:cNvPr>
          <p:cNvSpPr>
            <a:spLocks noGrp="1"/>
          </p:cNvSpPr>
          <p:nvPr>
            <p:ph type="title"/>
          </p:nvPr>
        </p:nvSpPr>
        <p:spPr/>
        <p:txBody>
          <a:bodyPr/>
          <a:lstStyle/>
          <a:p>
            <a:r>
              <a:rPr lang="en-US"/>
              <a:t>Visual Studio Live Share</a:t>
            </a:r>
          </a:p>
        </p:txBody>
      </p:sp>
      <p:sp>
        <p:nvSpPr>
          <p:cNvPr id="3" name="Rectangle 2">
            <a:extLst>
              <a:ext uri="{FF2B5EF4-FFF2-40B4-BE49-F238E27FC236}">
                <a16:creationId xmlns:a16="http://schemas.microsoft.com/office/drawing/2014/main" id="{E2BA7B2E-62E2-4EBE-9C0D-512CE02329C8}"/>
              </a:ext>
            </a:extLst>
          </p:cNvPr>
          <p:cNvSpPr/>
          <p:nvPr/>
        </p:nvSpPr>
        <p:spPr>
          <a:xfrm>
            <a:off x="388701" y="1004510"/>
            <a:ext cx="3924985" cy="369332"/>
          </a:xfrm>
          <a:prstGeom prst="rect">
            <a:avLst/>
          </a:prstGeom>
        </p:spPr>
        <p:txBody>
          <a:bodyPr wrap="square">
            <a:spAutoFit/>
          </a:bodyPr>
          <a:lstStyle/>
          <a:p>
            <a:r>
              <a:rPr lang="en-US"/>
              <a:t>Real-time collaborative development</a:t>
            </a:r>
          </a:p>
        </p:txBody>
      </p:sp>
      <p:pic>
        <p:nvPicPr>
          <p:cNvPr id="6146" name="Picture 2" descr="screenshot of Live Share collaboration window">
            <a:extLst>
              <a:ext uri="{FF2B5EF4-FFF2-40B4-BE49-F238E27FC236}">
                <a16:creationId xmlns:a16="http://schemas.microsoft.com/office/drawing/2014/main" id="{7DDD2750-A6A3-4C32-BA40-BAFA1A42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694" y="2329645"/>
            <a:ext cx="6044386" cy="3510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creenshot of 2 people editing code in real time together">
            <a:extLst>
              <a:ext uri="{FF2B5EF4-FFF2-40B4-BE49-F238E27FC236}">
                <a16:creationId xmlns:a16="http://schemas.microsoft.com/office/drawing/2014/main" id="{46F9400B-658E-4BCB-A5AB-C685A7B20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01" y="2329644"/>
            <a:ext cx="5299337" cy="3512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AF5896-0727-45F7-A22D-E367D950DB66}"/>
              </a:ext>
            </a:extLst>
          </p:cNvPr>
          <p:cNvSpPr/>
          <p:nvPr/>
        </p:nvSpPr>
        <p:spPr>
          <a:xfrm>
            <a:off x="388701" y="5938835"/>
            <a:ext cx="5299337" cy="369332"/>
          </a:xfrm>
          <a:prstGeom prst="rect">
            <a:avLst/>
          </a:prstGeom>
        </p:spPr>
        <p:txBody>
          <a:bodyPr wrap="square">
            <a:spAutoFit/>
          </a:bodyPr>
          <a:lstStyle/>
          <a:p>
            <a:pPr algn="ctr"/>
            <a:r>
              <a:rPr lang="en-US"/>
              <a:t>No-hassle sharing for any language, any app</a:t>
            </a:r>
          </a:p>
        </p:txBody>
      </p:sp>
      <p:sp>
        <p:nvSpPr>
          <p:cNvPr id="7" name="Rectangle 6">
            <a:extLst>
              <a:ext uri="{FF2B5EF4-FFF2-40B4-BE49-F238E27FC236}">
                <a16:creationId xmlns:a16="http://schemas.microsoft.com/office/drawing/2014/main" id="{AE90D004-2999-46F5-B8B6-600BB777A307}"/>
              </a:ext>
            </a:extLst>
          </p:cNvPr>
          <p:cNvSpPr/>
          <p:nvPr/>
        </p:nvSpPr>
        <p:spPr>
          <a:xfrm>
            <a:off x="5880694" y="5938835"/>
            <a:ext cx="6044386" cy="369332"/>
          </a:xfrm>
          <a:prstGeom prst="rect">
            <a:avLst/>
          </a:prstGeom>
        </p:spPr>
        <p:txBody>
          <a:bodyPr wrap="square">
            <a:spAutoFit/>
          </a:bodyPr>
          <a:lstStyle/>
          <a:p>
            <a:pPr algn="ctr"/>
            <a:r>
              <a:rPr lang="en-US"/>
              <a:t>Collaborate from the comfort of your favorite tool</a:t>
            </a:r>
          </a:p>
        </p:txBody>
      </p:sp>
      <p:sp>
        <p:nvSpPr>
          <p:cNvPr id="8" name="TextBox 7">
            <a:extLst>
              <a:ext uri="{FF2B5EF4-FFF2-40B4-BE49-F238E27FC236}">
                <a16:creationId xmlns:a16="http://schemas.microsoft.com/office/drawing/2014/main" id="{9A45F83E-2AE4-45D8-A124-8561975FABC9}"/>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23643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308" y="249539"/>
            <a:ext cx="6358923" cy="6358923"/>
          </a:xfrm>
          <a:prstGeom prst="rect">
            <a:avLst/>
          </a:prstGeom>
        </p:spPr>
      </p:pic>
      <p:sp>
        <p:nvSpPr>
          <p:cNvPr id="3" name="Title 1"/>
          <p:cNvSpPr txBox="1">
            <a:spLocks/>
          </p:cNvSpPr>
          <p:nvPr/>
        </p:nvSpPr>
        <p:spPr>
          <a:xfrm>
            <a:off x="5539289" y="3036837"/>
            <a:ext cx="5950245" cy="78432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38"/>
            <a:r>
              <a:rPr lang="en-US">
                <a:solidFill>
                  <a:srgbClr val="FFFFFF"/>
                </a:solidFill>
                <a:latin typeface="Segoe UI Light"/>
                <a:sym typeface="Segoe UI"/>
              </a:rPr>
              <a:t>Get started today</a:t>
            </a:r>
          </a:p>
          <a:p>
            <a:pPr defTabSz="914238"/>
            <a:r>
              <a:rPr lang="en-US">
                <a:solidFill>
                  <a:srgbClr val="FFFFFF"/>
                </a:solidFill>
                <a:latin typeface="Segoe UI Light"/>
                <a:sym typeface="Segoe UI"/>
              </a:rPr>
              <a:t>xamarin.com</a:t>
            </a:r>
          </a:p>
        </p:txBody>
      </p:sp>
    </p:spTree>
    <p:extLst>
      <p:ext uri="{BB962C8B-B14F-4D97-AF65-F5344CB8AC3E}">
        <p14:creationId xmlns:p14="http://schemas.microsoft.com/office/powerpoint/2010/main" val="2428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a:solidFill>
                  <a:srgbClr val="404040"/>
                </a:solidFill>
              </a:rPr>
              <a:t>Thank you.</a:t>
            </a:r>
          </a:p>
          <a:p>
            <a:pPr algn="ctr" defTabSz="914281">
              <a:lnSpc>
                <a:spcPct val="60000"/>
              </a:lnSpc>
              <a:buClr>
                <a:srgbClr val="FFFFFF"/>
              </a:buClr>
              <a:buSzPct val="90000"/>
            </a:pPr>
            <a:endParaRPr lang="en-US" sz="7645" spc="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a:solidFill>
                  <a:srgbClr val="404040"/>
                </a:solidFill>
                <a:cs typeface="Arial"/>
              </a:rPr>
              <a:t>Names</a:t>
            </a:r>
          </a:p>
          <a:p>
            <a:pPr defTabSz="914314"/>
            <a:r>
              <a:rPr lang="en-US" sz="1961" kern="0">
                <a:solidFill>
                  <a:srgbClr val="404040"/>
                </a:solidFill>
                <a:latin typeface="Segoe UI Light"/>
                <a:cs typeface="Arial"/>
              </a:rPr>
              <a:t>Title</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5"/>
            <a:ext cx="9540280" cy="408445"/>
            <a:chOff x="1735137" y="5935662"/>
            <a:chExt cx="9732963" cy="416695"/>
          </a:xfrm>
        </p:grpSpPr>
        <p:sp>
          <p:nvSpPr>
            <p:cNvPr id="10" name="TextBox 9"/>
            <p:cNvSpPr txBox="1"/>
            <p:nvPr/>
          </p:nvSpPr>
          <p:spPr>
            <a:xfrm>
              <a:off x="1735137" y="5935662"/>
              <a:ext cx="2328863" cy="416695"/>
            </a:xfrm>
            <a:prstGeom prst="rect">
              <a:avLst/>
            </a:prstGeom>
            <a:noFill/>
          </p:spPr>
          <p:txBody>
            <a:bodyPr wrap="square" rtlCol="0">
              <a:spAutoFit/>
            </a:bodyPr>
            <a:lstStyle/>
            <a:p>
              <a:pPr defTabSz="914314">
                <a:lnSpc>
                  <a:spcPct val="130000"/>
                </a:lnSpc>
              </a:pPr>
              <a:r>
                <a:rPr lang="en-US" sz="1765" kern="0">
                  <a:solidFill>
                    <a:srgbClr val="404040"/>
                  </a:solidFill>
                  <a:latin typeface="Segoe UI Light"/>
                  <a:cs typeface="Arial"/>
                </a:rPr>
                <a:t>email</a:t>
              </a:r>
            </a:p>
          </p:txBody>
        </p:sp>
        <p:sp>
          <p:nvSpPr>
            <p:cNvPr id="11" name="TextBox 10"/>
            <p:cNvSpPr txBox="1"/>
            <p:nvPr/>
          </p:nvSpPr>
          <p:spPr>
            <a:xfrm>
              <a:off x="5833269" y="5935662"/>
              <a:ext cx="2024063" cy="416695"/>
            </a:xfrm>
            <a:prstGeom prst="rect">
              <a:avLst/>
            </a:prstGeom>
            <a:noFill/>
          </p:spPr>
          <p:txBody>
            <a:bodyPr wrap="square" rtlCol="0">
              <a:spAutoFit/>
            </a:bodyPr>
            <a:lstStyle/>
            <a:p>
              <a:pPr algn="ctr" defTabSz="914314">
                <a:lnSpc>
                  <a:spcPct val="130000"/>
                </a:lnSpc>
              </a:pPr>
              <a:r>
                <a:rPr lang="en-US" sz="1765" kern="0">
                  <a:solidFill>
                    <a:srgbClr val="404040"/>
                  </a:solidFill>
                  <a:latin typeface="Segoe UI Light"/>
                  <a:cs typeface="Arial"/>
                </a:rPr>
                <a:t>Website</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a:solidFill>
                    <a:srgbClr val="404040"/>
                  </a:solidFill>
                  <a:latin typeface="Segoe UI Light"/>
                  <a:cs typeface="Arial"/>
                </a:rPr>
                <a:t>@Twitter</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pic>
        <p:nvPicPr>
          <p:cNvPr id="61" name="Shape 61" descr="Slide 2 Copy 16.png"/>
          <p:cNvPicPr preferRelativeResize="0"/>
          <p:nvPr/>
        </p:nvPicPr>
        <p:blipFill rotWithShape="1">
          <a:blip r:embed="rId3">
            <a:alphaModFix/>
          </a:blip>
          <a:srcRect/>
          <a:stretch/>
        </p:blipFill>
        <p:spPr>
          <a:xfrm>
            <a:off x="203201" y="203200"/>
            <a:ext cx="11467719" cy="6451600"/>
          </a:xfrm>
          <a:prstGeom prst="rect">
            <a:avLst/>
          </a:prstGeom>
          <a:noFill/>
          <a:ln>
            <a:noFill/>
          </a:ln>
        </p:spPr>
      </p:pic>
      <p:sp>
        <p:nvSpPr>
          <p:cNvPr id="62" name="Shape 62"/>
          <p:cNvSpPr txBox="1">
            <a:spLocks noGrp="1"/>
          </p:cNvSpPr>
          <p:nvPr>
            <p:ph type="title"/>
          </p:nvPr>
        </p:nvSpPr>
        <p:spPr>
          <a:prstGeom prst="rect">
            <a:avLst/>
          </a:prstGeom>
        </p:spPr>
        <p:txBody>
          <a:bodyPr wrap="square" lIns="121900" tIns="121900" rIns="121900" bIns="121900" anchor="ctr" anchorCtr="0">
            <a:noAutofit/>
          </a:bodyPr>
          <a:lstStyle/>
          <a:p>
            <a:r>
              <a:rPr lang="en" i="0">
                <a:solidFill>
                  <a:srgbClr val="666666"/>
                </a:solidFill>
                <a:latin typeface="Segoe UI Light" panose="020B0502040204020203" pitchFamily="34" charset="0"/>
                <a:cs typeface="Segoe UI Light" panose="020B0502040204020203" pitchFamily="34" charset="0"/>
              </a:rPr>
              <a:t>Software drives more of the things we do every day.</a:t>
            </a:r>
          </a:p>
        </p:txBody>
      </p:sp>
      <p:sp>
        <p:nvSpPr>
          <p:cNvPr id="2" name="Rectangle 1">
            <a:extLst>
              <a:ext uri="{FF2B5EF4-FFF2-40B4-BE49-F238E27FC236}">
                <a16:creationId xmlns:a16="http://schemas.microsoft.com/office/drawing/2014/main" id="{246E7725-D1F5-4B33-A094-192E94ACB1AC}"/>
              </a:ext>
            </a:extLst>
          </p:cNvPr>
          <p:cNvSpPr/>
          <p:nvPr/>
        </p:nvSpPr>
        <p:spPr bwMode="auto">
          <a:xfrm>
            <a:off x="529520" y="520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38DA0DE-179B-4F88-AC9A-2D625DBC99E5}"/>
              </a:ext>
            </a:extLst>
          </p:cNvPr>
          <p:cNvSpPr/>
          <p:nvPr/>
        </p:nvSpPr>
        <p:spPr bwMode="auto">
          <a:xfrm>
            <a:off x="2667000" y="640150"/>
            <a:ext cx="1998839"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EBCD4E-9FD2-4D1D-AEB3-17430C4F8F04}"/>
              </a:ext>
            </a:extLst>
          </p:cNvPr>
          <p:cNvSpPr/>
          <p:nvPr/>
        </p:nvSpPr>
        <p:spPr bwMode="auto">
          <a:xfrm>
            <a:off x="4843639" y="699875"/>
            <a:ext cx="1998838"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69DDFB8-F59C-4755-96C8-092FB145AA4F}"/>
              </a:ext>
            </a:extLst>
          </p:cNvPr>
          <p:cNvSpPr/>
          <p:nvPr/>
        </p:nvSpPr>
        <p:spPr bwMode="auto">
          <a:xfrm>
            <a:off x="7129638"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4BA23D8-42B9-4A92-A6C1-BA5AC77ACA6E}"/>
              </a:ext>
            </a:extLst>
          </p:cNvPr>
          <p:cNvSpPr/>
          <p:nvPr/>
        </p:nvSpPr>
        <p:spPr bwMode="auto">
          <a:xfrm>
            <a:off x="9400279"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6AE00A7-5140-4D78-BD44-73530BE3B9A7}"/>
              </a:ext>
            </a:extLst>
          </p:cNvPr>
          <p:cNvSpPr/>
          <p:nvPr/>
        </p:nvSpPr>
        <p:spPr bwMode="auto">
          <a:xfrm>
            <a:off x="58913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F91619F-7F66-4E64-A303-21D16EF4C892}"/>
              </a:ext>
            </a:extLst>
          </p:cNvPr>
          <p:cNvSpPr/>
          <p:nvPr/>
        </p:nvSpPr>
        <p:spPr bwMode="auto">
          <a:xfrm>
            <a:off x="271391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2E5552-5210-4DE0-A44E-B22602214BC9}"/>
              </a:ext>
            </a:extLst>
          </p:cNvPr>
          <p:cNvSpPr/>
          <p:nvPr/>
        </p:nvSpPr>
        <p:spPr bwMode="auto">
          <a:xfrm>
            <a:off x="4937477" y="4171438"/>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9A554F6-176C-41E4-A9C9-2896F53D515D}"/>
              </a:ext>
            </a:extLst>
          </p:cNvPr>
          <p:cNvSpPr/>
          <p:nvPr/>
        </p:nvSpPr>
        <p:spPr bwMode="auto">
          <a:xfrm>
            <a:off x="7125756" y="4049925"/>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BCAC104-882D-4D08-864D-DEDCE7432B4F}"/>
              </a:ext>
            </a:extLst>
          </p:cNvPr>
          <p:cNvSpPr/>
          <p:nvPr/>
        </p:nvSpPr>
        <p:spPr bwMode="auto">
          <a:xfrm>
            <a:off x="9416694" y="39902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0" nodeType="after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2000"/>
                            </p:stCondLst>
                            <p:childTnLst>
                              <p:par>
                                <p:cTn id="21" presetID="10" presetClass="exit" presetSubtype="0" fill="hold" grpId="0" nodeType="after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2500"/>
                            </p:stCondLst>
                            <p:childTnLst>
                              <p:par>
                                <p:cTn id="25" presetID="10" presetClass="exit" presetSubtype="0" fill="hold" grpId="0" nodeType="after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3000"/>
                            </p:stCondLst>
                            <p:childTnLst>
                              <p:par>
                                <p:cTn id="29" presetID="10" presetClass="exit" presetSubtype="0" fill="hold" grpId="0" nodeType="after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3500"/>
                            </p:stCondLst>
                            <p:childTnLst>
                              <p:par>
                                <p:cTn id="33" presetID="10" presetClass="exit" presetSubtype="0" fill="hold" grpId="0" nodeType="after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par>
                          <p:cTn id="36" fill="hold">
                            <p:stCondLst>
                              <p:cond delay="4000"/>
                            </p:stCondLst>
                            <p:childTnLst>
                              <p:par>
                                <p:cTn id="37" presetID="10" presetClass="exit" presetSubtype="0" fill="hold" grpId="0" nodeType="after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4500"/>
                            </p:stCondLst>
                            <p:childTnLst>
                              <p:par>
                                <p:cTn id="41" presetID="10" presetClass="exit" presetSubtype="0" fill="hold" grpId="0" nodeType="after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Shape 67" descr="Slide 2 Copy 11.png"/>
          <p:cNvPicPr preferRelativeResize="0"/>
          <p:nvPr/>
        </p:nvPicPr>
        <p:blipFill rotWithShape="1">
          <a:blip r:embed="rId3">
            <a:alphaModFix/>
          </a:blip>
          <a:srcRect/>
          <a:stretch/>
        </p:blipFill>
        <p:spPr>
          <a:xfrm>
            <a:off x="953" y="0"/>
            <a:ext cx="12190095" cy="6858000"/>
          </a:xfrm>
          <a:prstGeom prst="rect">
            <a:avLst/>
          </a:prstGeom>
          <a:noFill/>
          <a:ln>
            <a:noFill/>
          </a:ln>
        </p:spPr>
      </p:pic>
      <p:sp>
        <p:nvSpPr>
          <p:cNvPr id="68" name="Shape 68"/>
          <p:cNvSpPr txBox="1">
            <a:spLocks noGrp="1"/>
          </p:cNvSpPr>
          <p:nvPr>
            <p:ph type="title"/>
          </p:nvPr>
        </p:nvSpPr>
        <p:spPr>
          <a:prstGeom prst="rect">
            <a:avLst/>
          </a:prstGeom>
        </p:spPr>
        <p:txBody>
          <a:bodyPr wrap="square" lIns="121900" tIns="121900" rIns="121900" bIns="121900" anchor="t" anchorCtr="0">
            <a:noAutofit/>
          </a:bodyPr>
          <a:lstStyle/>
          <a:p>
            <a:r>
              <a:rPr lang="en">
                <a:solidFill>
                  <a:srgbClr val="666666"/>
                </a:solidFill>
                <a:latin typeface="Segoe UI Light" panose="020B0502040204020203" pitchFamily="34" charset="0"/>
                <a:cs typeface="Segoe UI Light" panose="020B0502040204020203" pitchFamily="34" charset="0"/>
              </a:rPr>
              <a:t>New challenges</a:t>
            </a:r>
          </a:p>
        </p:txBody>
      </p:sp>
      <p:sp>
        <p:nvSpPr>
          <p:cNvPr id="69" name="Shape 69"/>
          <p:cNvSpPr txBox="1"/>
          <p:nvPr/>
        </p:nvSpPr>
        <p:spPr>
          <a:xfrm>
            <a:off x="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More devices</a:t>
            </a:r>
          </a:p>
        </p:txBody>
      </p:sp>
      <p:sp>
        <p:nvSpPr>
          <p:cNvPr id="70" name="Shape 70"/>
          <p:cNvSpPr txBox="1"/>
          <p:nvPr/>
        </p:nvSpPr>
        <p:spPr>
          <a:xfrm>
            <a:off x="408940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Emerging platforms</a:t>
            </a:r>
          </a:p>
        </p:txBody>
      </p:sp>
      <p:sp>
        <p:nvSpPr>
          <p:cNvPr id="71" name="Shape 71"/>
          <p:cNvSpPr txBox="1"/>
          <p:nvPr/>
        </p:nvSpPr>
        <p:spPr>
          <a:xfrm>
            <a:off x="8178800" y="5981375"/>
            <a:ext cx="40124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Data &amp; intelligence</a:t>
            </a:r>
          </a:p>
        </p:txBody>
      </p:sp>
      <p:sp>
        <p:nvSpPr>
          <p:cNvPr id="7" name="Rectangle 6">
            <a:extLst>
              <a:ext uri="{FF2B5EF4-FFF2-40B4-BE49-F238E27FC236}">
                <a16:creationId xmlns:a16="http://schemas.microsoft.com/office/drawing/2014/main" id="{C1447247-959D-44E3-A207-4C6830972658}"/>
              </a:ext>
            </a:extLst>
          </p:cNvPr>
          <p:cNvSpPr/>
          <p:nvPr/>
        </p:nvSpPr>
        <p:spPr bwMode="auto">
          <a:xfrm>
            <a:off x="-38200" y="1333931"/>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E4DF040-C695-4A0C-A23A-49E0989E130B}"/>
              </a:ext>
            </a:extLst>
          </p:cNvPr>
          <p:cNvSpPr/>
          <p:nvPr/>
        </p:nvSpPr>
        <p:spPr bwMode="auto">
          <a:xfrm>
            <a:off x="3974924"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57DACD-0DDE-478B-BC8A-F2DF035E9CDE}"/>
              </a:ext>
            </a:extLst>
          </p:cNvPr>
          <p:cNvSpPr/>
          <p:nvPr/>
        </p:nvSpPr>
        <p:spPr bwMode="auto">
          <a:xfrm>
            <a:off x="7912681"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2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4513</Words>
  <Application>Microsoft Office PowerPoint</Application>
  <PresentationFormat>Widescreen</PresentationFormat>
  <Paragraphs>735</Paragraphs>
  <Slides>74</Slides>
  <Notes>70</Notes>
  <HiddenSlides>0</HiddenSlides>
  <MMClips>3</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74</vt:i4>
      </vt:variant>
    </vt:vector>
  </HeadingPairs>
  <TitlesOfParts>
    <vt:vector size="93" baseType="lpstr">
      <vt:lpstr>.AppleSystemUIFont</vt:lpstr>
      <vt:lpstr>Arial</vt:lpstr>
      <vt:lpstr>Calibri</vt:lpstr>
      <vt:lpstr>Calibri Light</vt:lpstr>
      <vt:lpstr>Consolas</vt:lpstr>
      <vt:lpstr>Helvetica Light</vt:lpstr>
      <vt:lpstr>Helvetica Neue</vt:lpstr>
      <vt:lpstr>Roboto Light</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2_Dotnet_Template</vt:lpstr>
      <vt:lpstr>PowerPoint Presentation</vt:lpstr>
      <vt:lpstr>Introduction to Mobile Development with Xamarin</vt:lpstr>
      <vt:lpstr>Agenda</vt:lpstr>
      <vt:lpstr>.NET: Your platform for building anything</vt:lpstr>
      <vt:lpstr>What is Xamarin?</vt:lpstr>
      <vt:lpstr>PowerPoint Presentation</vt:lpstr>
      <vt:lpstr>Why Xamarin Now?</vt:lpstr>
      <vt:lpstr>Software drives more of the things we do every day.</vt:lpstr>
      <vt:lpstr>New challenges</vt:lpstr>
      <vt:lpstr>PowerPoint Presentation</vt:lpstr>
      <vt:lpstr>App Development  With Xamarin</vt:lpstr>
      <vt:lpstr>PowerPoint Presentation</vt:lpstr>
      <vt:lpstr>Xamarin App Architecture</vt:lpstr>
      <vt:lpstr>Windows APIs</vt:lpstr>
      <vt:lpstr>Xamarin.iOS</vt:lpstr>
      <vt:lpstr>Xamarin.Android</vt:lpstr>
      <vt:lpstr>Visual Studio 2019</vt:lpstr>
      <vt:lpstr>PowerPoint Presentation</vt:lpstr>
      <vt:lpstr>Demo:  Xamarin Development</vt:lpstr>
      <vt:lpstr>PowerPoint Presentation</vt:lpstr>
      <vt:lpstr>PowerPoint Presentation</vt:lpstr>
      <vt:lpstr>PowerPoint Presentation</vt:lpstr>
      <vt:lpstr>PowerPoint Presentation</vt:lpstr>
      <vt:lpstr>No better time to be a .NET developer</vt:lpstr>
      <vt:lpstr>.NET ecosystem</vt:lpstr>
      <vt:lpstr>PowerPoint Presentation</vt:lpstr>
      <vt:lpstr>PowerPoint Presentation</vt:lpstr>
      <vt:lpstr>PowerPoint Presentation</vt:lpstr>
      <vt:lpstr>Under the Hood</vt:lpstr>
      <vt:lpstr>Xamarin App Architecture</vt:lpstr>
      <vt:lpstr>Native API Access</vt:lpstr>
      <vt:lpstr>Xamarin.Essentials</vt:lpstr>
      <vt:lpstr>Xamarin.Essentials: Cross-Platform Native APIs</vt:lpstr>
      <vt:lpstr>Xamarin.Forms</vt:lpstr>
      <vt:lpstr>What is Xamarin.Forms?</vt:lpstr>
      <vt:lpstr>PowerPoint Presentation</vt:lpstr>
      <vt:lpstr>Xamarin.Forms: Cross-Platform Native UI</vt:lpstr>
      <vt:lpstr>Code Sharing</vt:lpstr>
      <vt:lpstr>Native performance</vt:lpstr>
      <vt:lpstr>✓ Always up-to-date</vt:lpstr>
      <vt:lpstr>PowerPoint Presentation</vt:lpstr>
      <vt:lpstr>Libraries &amp; Tools</vt:lpstr>
      <vt:lpstr>Frameworks</vt:lpstr>
      <vt:lpstr>Continuous Integration &amp; Delivery</vt:lpstr>
      <vt:lpstr>Intelligent Clouds</vt:lpstr>
      <vt:lpstr>PowerPoint Presentation</vt:lpstr>
      <vt:lpstr>PowerPoint Presentation</vt:lpstr>
      <vt:lpstr>Cloud Mobile App Architecture</vt:lpstr>
      <vt:lpstr>PowerPoint Presentation</vt:lpstr>
      <vt:lpstr>PowerPoint Presentation</vt:lpstr>
      <vt:lpstr>Azure DevOps: Choose what you love</vt:lpstr>
      <vt:lpstr>Azure DevOps</vt:lpstr>
      <vt:lpstr>Xamarin.Forms Overview</vt:lpstr>
      <vt:lpstr>What’s included</vt:lpstr>
      <vt:lpstr>Pages &amp; Layouts</vt:lpstr>
      <vt:lpstr>Controls</vt:lpstr>
      <vt:lpstr>PowerPoint Presentation</vt:lpstr>
      <vt:lpstr>PowerPoint Presentation</vt:lpstr>
      <vt:lpstr>Platform Specifics</vt:lpstr>
      <vt:lpstr>Platform Specifics</vt:lpstr>
      <vt:lpstr>Messaging Center</vt:lpstr>
      <vt:lpstr>Dependency Service</vt:lpstr>
      <vt:lpstr>PowerPoint Presentation</vt:lpstr>
      <vt:lpstr>Xamarin is included in  Visual Studio</vt:lpstr>
      <vt:lpstr>Visual Studio Integration</vt:lpstr>
      <vt:lpstr>Xamarin.Forms Previewer</vt:lpstr>
      <vt:lpstr>Visual Studio iOS Simulator Remoting</vt:lpstr>
      <vt:lpstr>Xamarin Profiler</vt:lpstr>
      <vt:lpstr>Visual Studio IntelliCode </vt:lpstr>
      <vt:lpstr>IntelliCode Support for C# &amp; XAML</vt:lpstr>
      <vt:lpstr>Visual Studio Live Share</vt:lpstr>
      <vt:lpstr>Your platform for building anything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
  <cp:keywords>Xamarin</cp:keywords>
  <cp:lastModifiedBy/>
  <cp:revision>1</cp:revision>
  <dcterms:created xsi:type="dcterms:W3CDTF">2019-04-01T17:57:29Z</dcterms:created>
  <dcterms:modified xsi:type="dcterms:W3CDTF">2019-10-30T18:13:40Z</dcterms:modified>
  <cp:category>Development</cp:category>
</cp:coreProperties>
</file>